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Override PartName="/customXml/itemProps1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4"/>
  </p:notesMasterIdLst>
  <p:handoutMasterIdLst>
    <p:handoutMasterId r:id="rId23"/>
  </p:handout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5" r:id="rId18"/>
    <p:sldId id="276" r:id="rId19"/>
    <p:sldId id="271" r:id="rId20"/>
    <p:sldId id="272" r:id="rId21"/>
    <p:sldId id="273" r:id="rId22"/>
  </p:sld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8" Type="http://schemas.openxmlformats.org/officeDocument/2006/relationships/customXml" Target="../customXml/item1.xml"/><Relationship Id="rId27" Type="http://schemas.openxmlformats.org/officeDocument/2006/relationships/customXmlProps" Target="../customXml/itemProps1.xml"/><Relationship Id="rId26" Type="http://schemas.openxmlformats.org/officeDocument/2006/relationships/tableStyles" Target="tableStyles.xml"/><Relationship Id="rId25" Type="http://schemas.openxmlformats.org/officeDocument/2006/relationships/viewProps" Target="viewProps.xml"/><Relationship Id="rId24" Type="http://schemas.openxmlformats.org/officeDocument/2006/relationships/presProps" Target="presProps.xml"/><Relationship Id="rId23" Type="http://schemas.openxmlformats.org/officeDocument/2006/relationships/handoutMaster" Target="handoutMasters/handoutMaster1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61171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61171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11580284"/>
            <a:ext cx="2971800" cy="61171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11580284"/>
            <a:ext cx="2971800" cy="61171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image" Target="../media/image8.png"/><Relationship Id="rId7" Type="http://schemas.openxmlformats.org/officeDocument/2006/relationships/image" Target="../media/image7.png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2" Type="http://schemas.openxmlformats.org/officeDocument/2006/relationships/notesSlide" Target="../notesSlides/notesSlide1.xml"/><Relationship Id="rId11" Type="http://schemas.openxmlformats.org/officeDocument/2006/relationships/slideLayout" Target="../slideLayouts/slideLayout1.xml"/><Relationship Id="rId10" Type="http://schemas.openxmlformats.org/officeDocument/2006/relationships/image" Target="../media/image10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image" Target="../media/image142.png"/><Relationship Id="rId8" Type="http://schemas.openxmlformats.org/officeDocument/2006/relationships/image" Target="../media/image141.png"/><Relationship Id="rId7" Type="http://schemas.openxmlformats.org/officeDocument/2006/relationships/image" Target="../media/image140.png"/><Relationship Id="rId6" Type="http://schemas.openxmlformats.org/officeDocument/2006/relationships/image" Target="../media/image139.png"/><Relationship Id="rId5" Type="http://schemas.openxmlformats.org/officeDocument/2006/relationships/image" Target="../media/image39.png"/><Relationship Id="rId4" Type="http://schemas.openxmlformats.org/officeDocument/2006/relationships/image" Target="../media/image138.png"/><Relationship Id="rId3" Type="http://schemas.openxmlformats.org/officeDocument/2006/relationships/image" Target="../media/image13.png"/><Relationship Id="rId26" Type="http://schemas.openxmlformats.org/officeDocument/2006/relationships/notesSlide" Target="../notesSlides/notesSlide10.xml"/><Relationship Id="rId25" Type="http://schemas.openxmlformats.org/officeDocument/2006/relationships/slideLayout" Target="../slideLayouts/slideLayout1.xml"/><Relationship Id="rId24" Type="http://schemas.openxmlformats.org/officeDocument/2006/relationships/image" Target="../media/image157.png"/><Relationship Id="rId23" Type="http://schemas.openxmlformats.org/officeDocument/2006/relationships/image" Target="../media/image156.png"/><Relationship Id="rId22" Type="http://schemas.openxmlformats.org/officeDocument/2006/relationships/image" Target="../media/image155.png"/><Relationship Id="rId21" Type="http://schemas.openxmlformats.org/officeDocument/2006/relationships/image" Target="../media/image154.png"/><Relationship Id="rId20" Type="http://schemas.openxmlformats.org/officeDocument/2006/relationships/image" Target="../media/image153.png"/><Relationship Id="rId2" Type="http://schemas.openxmlformats.org/officeDocument/2006/relationships/image" Target="../media/image12.png"/><Relationship Id="rId19" Type="http://schemas.openxmlformats.org/officeDocument/2006/relationships/image" Target="../media/image152.png"/><Relationship Id="rId18" Type="http://schemas.openxmlformats.org/officeDocument/2006/relationships/image" Target="../media/image151.png"/><Relationship Id="rId17" Type="http://schemas.openxmlformats.org/officeDocument/2006/relationships/image" Target="../media/image150.png"/><Relationship Id="rId16" Type="http://schemas.openxmlformats.org/officeDocument/2006/relationships/image" Target="../media/image149.png"/><Relationship Id="rId15" Type="http://schemas.openxmlformats.org/officeDocument/2006/relationships/image" Target="../media/image148.png"/><Relationship Id="rId14" Type="http://schemas.openxmlformats.org/officeDocument/2006/relationships/image" Target="../media/image147.png"/><Relationship Id="rId13" Type="http://schemas.openxmlformats.org/officeDocument/2006/relationships/image" Target="../media/image146.png"/><Relationship Id="rId12" Type="http://schemas.openxmlformats.org/officeDocument/2006/relationships/image" Target="../media/image145.png"/><Relationship Id="rId11" Type="http://schemas.openxmlformats.org/officeDocument/2006/relationships/image" Target="../media/image144.png"/><Relationship Id="rId10" Type="http://schemas.openxmlformats.org/officeDocument/2006/relationships/image" Target="../media/image143.png"/><Relationship Id="rId1" Type="http://schemas.openxmlformats.org/officeDocument/2006/relationships/image" Target="../media/image137.pn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image" Target="../media/image162.png"/><Relationship Id="rId8" Type="http://schemas.openxmlformats.org/officeDocument/2006/relationships/image" Target="../media/image161.png"/><Relationship Id="rId7" Type="http://schemas.openxmlformats.org/officeDocument/2006/relationships/image" Target="../media/image160.png"/><Relationship Id="rId6" Type="http://schemas.openxmlformats.org/officeDocument/2006/relationships/image" Target="../media/image39.png"/><Relationship Id="rId5" Type="http://schemas.openxmlformats.org/officeDocument/2006/relationships/image" Target="../media/image159.png"/><Relationship Id="rId4" Type="http://schemas.openxmlformats.org/officeDocument/2006/relationships/image" Target="../media/image158.png"/><Relationship Id="rId3" Type="http://schemas.openxmlformats.org/officeDocument/2006/relationships/image" Target="../media/image13.png"/><Relationship Id="rId23" Type="http://schemas.openxmlformats.org/officeDocument/2006/relationships/notesSlide" Target="../notesSlides/notesSlide11.xml"/><Relationship Id="rId22" Type="http://schemas.openxmlformats.org/officeDocument/2006/relationships/slideLayout" Target="../slideLayouts/slideLayout1.xml"/><Relationship Id="rId21" Type="http://schemas.openxmlformats.org/officeDocument/2006/relationships/image" Target="../media/image172.png"/><Relationship Id="rId20" Type="http://schemas.openxmlformats.org/officeDocument/2006/relationships/image" Target="../media/image171.png"/><Relationship Id="rId2" Type="http://schemas.openxmlformats.org/officeDocument/2006/relationships/image" Target="../media/image12.png"/><Relationship Id="rId19" Type="http://schemas.openxmlformats.org/officeDocument/2006/relationships/image" Target="../media/image170.png"/><Relationship Id="rId18" Type="http://schemas.openxmlformats.org/officeDocument/2006/relationships/image" Target="../media/image169.png"/><Relationship Id="rId17" Type="http://schemas.openxmlformats.org/officeDocument/2006/relationships/image" Target="../media/image115.png"/><Relationship Id="rId16" Type="http://schemas.openxmlformats.org/officeDocument/2006/relationships/image" Target="../media/image168.png"/><Relationship Id="rId15" Type="http://schemas.openxmlformats.org/officeDocument/2006/relationships/image" Target="../media/image167.png"/><Relationship Id="rId14" Type="http://schemas.openxmlformats.org/officeDocument/2006/relationships/image" Target="../media/image15.png"/><Relationship Id="rId13" Type="http://schemas.openxmlformats.org/officeDocument/2006/relationships/image" Target="../media/image166.png"/><Relationship Id="rId12" Type="http://schemas.openxmlformats.org/officeDocument/2006/relationships/image" Target="../media/image165.png"/><Relationship Id="rId11" Type="http://schemas.openxmlformats.org/officeDocument/2006/relationships/image" Target="../media/image164.png"/><Relationship Id="rId10" Type="http://schemas.openxmlformats.org/officeDocument/2006/relationships/image" Target="../media/image163.png"/><Relationship Id="rId1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79.png"/><Relationship Id="rId8" Type="http://schemas.openxmlformats.org/officeDocument/2006/relationships/image" Target="../media/image178.png"/><Relationship Id="rId7" Type="http://schemas.openxmlformats.org/officeDocument/2006/relationships/image" Target="../media/image177.png"/><Relationship Id="rId6" Type="http://schemas.openxmlformats.org/officeDocument/2006/relationships/image" Target="../media/image176.png"/><Relationship Id="rId5" Type="http://schemas.openxmlformats.org/officeDocument/2006/relationships/image" Target="../media/image175.png"/><Relationship Id="rId4" Type="http://schemas.openxmlformats.org/officeDocument/2006/relationships/image" Target="../media/image174.png"/><Relationship Id="rId31" Type="http://schemas.openxmlformats.org/officeDocument/2006/relationships/notesSlide" Target="../notesSlides/notesSlide12.xml"/><Relationship Id="rId30" Type="http://schemas.openxmlformats.org/officeDocument/2006/relationships/slideLayout" Target="../slideLayouts/slideLayout1.xml"/><Relationship Id="rId3" Type="http://schemas.openxmlformats.org/officeDocument/2006/relationships/image" Target="../media/image13.png"/><Relationship Id="rId29" Type="http://schemas.openxmlformats.org/officeDocument/2006/relationships/image" Target="../media/image198.png"/><Relationship Id="rId28" Type="http://schemas.openxmlformats.org/officeDocument/2006/relationships/image" Target="../media/image197.png"/><Relationship Id="rId27" Type="http://schemas.openxmlformats.org/officeDocument/2006/relationships/image" Target="../media/image196.png"/><Relationship Id="rId26" Type="http://schemas.openxmlformats.org/officeDocument/2006/relationships/image" Target="../media/image195.png"/><Relationship Id="rId25" Type="http://schemas.openxmlformats.org/officeDocument/2006/relationships/image" Target="../media/image194.png"/><Relationship Id="rId24" Type="http://schemas.openxmlformats.org/officeDocument/2006/relationships/image" Target="../media/image193.png"/><Relationship Id="rId23" Type="http://schemas.openxmlformats.org/officeDocument/2006/relationships/image" Target="../media/image192.png"/><Relationship Id="rId22" Type="http://schemas.openxmlformats.org/officeDocument/2006/relationships/image" Target="../media/image191.png"/><Relationship Id="rId21" Type="http://schemas.openxmlformats.org/officeDocument/2006/relationships/image" Target="../media/image98.png"/><Relationship Id="rId20" Type="http://schemas.openxmlformats.org/officeDocument/2006/relationships/image" Target="../media/image190.png"/><Relationship Id="rId2" Type="http://schemas.openxmlformats.org/officeDocument/2006/relationships/image" Target="../media/image12.png"/><Relationship Id="rId19" Type="http://schemas.openxmlformats.org/officeDocument/2006/relationships/image" Target="../media/image189.png"/><Relationship Id="rId18" Type="http://schemas.openxmlformats.org/officeDocument/2006/relationships/image" Target="../media/image188.png"/><Relationship Id="rId17" Type="http://schemas.openxmlformats.org/officeDocument/2006/relationships/image" Target="../media/image187.png"/><Relationship Id="rId16" Type="http://schemas.openxmlformats.org/officeDocument/2006/relationships/image" Target="../media/image186.png"/><Relationship Id="rId15" Type="http://schemas.openxmlformats.org/officeDocument/2006/relationships/image" Target="../media/image185.png"/><Relationship Id="rId14" Type="http://schemas.openxmlformats.org/officeDocument/2006/relationships/image" Target="../media/image184.png"/><Relationship Id="rId13" Type="http://schemas.openxmlformats.org/officeDocument/2006/relationships/image" Target="../media/image183.png"/><Relationship Id="rId12" Type="http://schemas.openxmlformats.org/officeDocument/2006/relationships/image" Target="../media/image182.png"/><Relationship Id="rId11" Type="http://schemas.openxmlformats.org/officeDocument/2006/relationships/image" Target="../media/image181.png"/><Relationship Id="rId10" Type="http://schemas.openxmlformats.org/officeDocument/2006/relationships/image" Target="../media/image180.png"/><Relationship Id="rId1" Type="http://schemas.openxmlformats.org/officeDocument/2006/relationships/image" Target="../media/image173.pn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image" Target="../media/image204.png"/><Relationship Id="rId8" Type="http://schemas.openxmlformats.org/officeDocument/2006/relationships/image" Target="../media/image203.png"/><Relationship Id="rId7" Type="http://schemas.openxmlformats.org/officeDocument/2006/relationships/image" Target="../media/image15.png"/><Relationship Id="rId6" Type="http://schemas.openxmlformats.org/officeDocument/2006/relationships/image" Target="../media/image202.png"/><Relationship Id="rId5" Type="http://schemas.openxmlformats.org/officeDocument/2006/relationships/image" Target="../media/image201.png"/><Relationship Id="rId4" Type="http://schemas.openxmlformats.org/officeDocument/2006/relationships/image" Target="../media/image200.png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9" Type="http://schemas.openxmlformats.org/officeDocument/2006/relationships/notesSlide" Target="../notesSlides/notesSlide13.xml"/><Relationship Id="rId18" Type="http://schemas.openxmlformats.org/officeDocument/2006/relationships/slideLayout" Target="../slideLayouts/slideLayout1.xml"/><Relationship Id="rId17" Type="http://schemas.openxmlformats.org/officeDocument/2006/relationships/image" Target="../media/image212.png"/><Relationship Id="rId16" Type="http://schemas.openxmlformats.org/officeDocument/2006/relationships/image" Target="../media/image211.png"/><Relationship Id="rId15" Type="http://schemas.openxmlformats.org/officeDocument/2006/relationships/image" Target="../media/image210.png"/><Relationship Id="rId14" Type="http://schemas.openxmlformats.org/officeDocument/2006/relationships/image" Target="../media/image209.png"/><Relationship Id="rId13" Type="http://schemas.openxmlformats.org/officeDocument/2006/relationships/image" Target="../media/image208.png"/><Relationship Id="rId12" Type="http://schemas.openxmlformats.org/officeDocument/2006/relationships/image" Target="../media/image207.png"/><Relationship Id="rId11" Type="http://schemas.openxmlformats.org/officeDocument/2006/relationships/image" Target="../media/image206.png"/><Relationship Id="rId10" Type="http://schemas.openxmlformats.org/officeDocument/2006/relationships/image" Target="../media/image205.png"/><Relationship Id="rId1" Type="http://schemas.openxmlformats.org/officeDocument/2006/relationships/image" Target="../media/image199.pn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image" Target="../media/image218.png"/><Relationship Id="rId8" Type="http://schemas.openxmlformats.org/officeDocument/2006/relationships/image" Target="../media/image217.png"/><Relationship Id="rId7" Type="http://schemas.openxmlformats.org/officeDocument/2006/relationships/image" Target="../media/image216.png"/><Relationship Id="rId6" Type="http://schemas.openxmlformats.org/officeDocument/2006/relationships/image" Target="../media/image215.png"/><Relationship Id="rId5" Type="http://schemas.openxmlformats.org/officeDocument/2006/relationships/image" Target="../media/image214.png"/><Relationship Id="rId4" Type="http://schemas.openxmlformats.org/officeDocument/2006/relationships/image" Target="../media/image213.png"/><Relationship Id="rId3" Type="http://schemas.openxmlformats.org/officeDocument/2006/relationships/image" Target="../media/image13.png"/><Relationship Id="rId23" Type="http://schemas.openxmlformats.org/officeDocument/2006/relationships/notesSlide" Target="../notesSlides/notesSlide14.xml"/><Relationship Id="rId22" Type="http://schemas.openxmlformats.org/officeDocument/2006/relationships/slideLayout" Target="../slideLayouts/slideLayout1.xml"/><Relationship Id="rId21" Type="http://schemas.openxmlformats.org/officeDocument/2006/relationships/image" Target="../media/image229.png"/><Relationship Id="rId20" Type="http://schemas.openxmlformats.org/officeDocument/2006/relationships/image" Target="../media/image228.png"/><Relationship Id="rId2" Type="http://schemas.openxmlformats.org/officeDocument/2006/relationships/image" Target="../media/image12.png"/><Relationship Id="rId19" Type="http://schemas.openxmlformats.org/officeDocument/2006/relationships/image" Target="../media/image227.png"/><Relationship Id="rId18" Type="http://schemas.openxmlformats.org/officeDocument/2006/relationships/image" Target="../media/image226.png"/><Relationship Id="rId17" Type="http://schemas.openxmlformats.org/officeDocument/2006/relationships/image" Target="../media/image225.png"/><Relationship Id="rId16" Type="http://schemas.openxmlformats.org/officeDocument/2006/relationships/image" Target="../media/image98.png"/><Relationship Id="rId15" Type="http://schemas.openxmlformats.org/officeDocument/2006/relationships/image" Target="../media/image224.png"/><Relationship Id="rId14" Type="http://schemas.openxmlformats.org/officeDocument/2006/relationships/image" Target="../media/image223.png"/><Relationship Id="rId13" Type="http://schemas.openxmlformats.org/officeDocument/2006/relationships/image" Target="../media/image222.png"/><Relationship Id="rId12" Type="http://schemas.openxmlformats.org/officeDocument/2006/relationships/image" Target="../media/image221.png"/><Relationship Id="rId11" Type="http://schemas.openxmlformats.org/officeDocument/2006/relationships/image" Target="../media/image220.png"/><Relationship Id="rId10" Type="http://schemas.openxmlformats.org/officeDocument/2006/relationships/image" Target="../media/image219.png"/><Relationship Id="rId1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image" Target="../media/image42.png"/><Relationship Id="rId8" Type="http://schemas.openxmlformats.org/officeDocument/2006/relationships/image" Target="../media/image41.png"/><Relationship Id="rId7" Type="http://schemas.openxmlformats.org/officeDocument/2006/relationships/image" Target="../media/image40.png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6" Type="http://schemas.openxmlformats.org/officeDocument/2006/relationships/notesSlide" Target="../notesSlides/notesSlide15.xml"/><Relationship Id="rId15" Type="http://schemas.openxmlformats.org/officeDocument/2006/relationships/slideLayout" Target="../slideLayouts/slideLayout1.xml"/><Relationship Id="rId14" Type="http://schemas.openxmlformats.org/officeDocument/2006/relationships/image" Target="../media/image230.png"/><Relationship Id="rId13" Type="http://schemas.openxmlformats.org/officeDocument/2006/relationships/image" Target="../media/image46.png"/><Relationship Id="rId12" Type="http://schemas.openxmlformats.org/officeDocument/2006/relationships/image" Target="../media/image45.png"/><Relationship Id="rId11" Type="http://schemas.openxmlformats.org/officeDocument/2006/relationships/image" Target="../media/image44.png"/><Relationship Id="rId10" Type="http://schemas.openxmlformats.org/officeDocument/2006/relationships/image" Target="../media/image43.png"/><Relationship Id="rId1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image" Target="../media/image236.png"/><Relationship Id="rId8" Type="http://schemas.openxmlformats.org/officeDocument/2006/relationships/image" Target="../media/image235.png"/><Relationship Id="rId7" Type="http://schemas.openxmlformats.org/officeDocument/2006/relationships/image" Target="../media/image234.png"/><Relationship Id="rId6" Type="http://schemas.openxmlformats.org/officeDocument/2006/relationships/image" Target="../media/image233.png"/><Relationship Id="rId5" Type="http://schemas.openxmlformats.org/officeDocument/2006/relationships/image" Target="../media/image232.png"/><Relationship Id="rId4" Type="http://schemas.openxmlformats.org/officeDocument/2006/relationships/image" Target="../media/image231.png"/><Relationship Id="rId3" Type="http://schemas.openxmlformats.org/officeDocument/2006/relationships/image" Target="../media/image13.png"/><Relationship Id="rId27" Type="http://schemas.openxmlformats.org/officeDocument/2006/relationships/notesSlide" Target="../notesSlides/notesSlide16.xml"/><Relationship Id="rId26" Type="http://schemas.openxmlformats.org/officeDocument/2006/relationships/slideLayout" Target="../slideLayouts/slideLayout1.xml"/><Relationship Id="rId25" Type="http://schemas.openxmlformats.org/officeDocument/2006/relationships/image" Target="../media/image251.png"/><Relationship Id="rId24" Type="http://schemas.openxmlformats.org/officeDocument/2006/relationships/image" Target="../media/image250.png"/><Relationship Id="rId23" Type="http://schemas.openxmlformats.org/officeDocument/2006/relationships/image" Target="../media/image249.png"/><Relationship Id="rId22" Type="http://schemas.openxmlformats.org/officeDocument/2006/relationships/image" Target="../media/image248.png"/><Relationship Id="rId21" Type="http://schemas.openxmlformats.org/officeDocument/2006/relationships/image" Target="../media/image247.png"/><Relationship Id="rId20" Type="http://schemas.openxmlformats.org/officeDocument/2006/relationships/image" Target="../media/image246.png"/><Relationship Id="rId2" Type="http://schemas.openxmlformats.org/officeDocument/2006/relationships/image" Target="../media/image12.png"/><Relationship Id="rId19" Type="http://schemas.openxmlformats.org/officeDocument/2006/relationships/image" Target="../media/image245.png"/><Relationship Id="rId18" Type="http://schemas.openxmlformats.org/officeDocument/2006/relationships/image" Target="../media/image244.png"/><Relationship Id="rId17" Type="http://schemas.openxmlformats.org/officeDocument/2006/relationships/image" Target="../media/image243.png"/><Relationship Id="rId16" Type="http://schemas.openxmlformats.org/officeDocument/2006/relationships/image" Target="../media/image242.png"/><Relationship Id="rId15" Type="http://schemas.openxmlformats.org/officeDocument/2006/relationships/image" Target="../media/image241.png"/><Relationship Id="rId14" Type="http://schemas.openxmlformats.org/officeDocument/2006/relationships/image" Target="../media/image240.png"/><Relationship Id="rId13" Type="http://schemas.openxmlformats.org/officeDocument/2006/relationships/image" Target="../media/image239.png"/><Relationship Id="rId12" Type="http://schemas.openxmlformats.org/officeDocument/2006/relationships/image" Target="../media/image39.png"/><Relationship Id="rId11" Type="http://schemas.openxmlformats.org/officeDocument/2006/relationships/image" Target="../media/image238.png"/><Relationship Id="rId10" Type="http://schemas.openxmlformats.org/officeDocument/2006/relationships/image" Target="../media/image237.png"/><Relationship Id="rId1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image" Target="../media/image256.png"/><Relationship Id="rId8" Type="http://schemas.openxmlformats.org/officeDocument/2006/relationships/image" Target="../media/image255.png"/><Relationship Id="rId7" Type="http://schemas.openxmlformats.org/officeDocument/2006/relationships/image" Target="../media/image254.png"/><Relationship Id="rId6" Type="http://schemas.openxmlformats.org/officeDocument/2006/relationships/image" Target="../media/image253.png"/><Relationship Id="rId5" Type="http://schemas.openxmlformats.org/officeDocument/2006/relationships/image" Target="../media/image252.png"/><Relationship Id="rId4" Type="http://schemas.openxmlformats.org/officeDocument/2006/relationships/image" Target="../media/image164.png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8" Type="http://schemas.openxmlformats.org/officeDocument/2006/relationships/notesSlide" Target="../notesSlides/notesSlide17.xml"/><Relationship Id="rId17" Type="http://schemas.openxmlformats.org/officeDocument/2006/relationships/slideLayout" Target="../slideLayouts/slideLayout1.xml"/><Relationship Id="rId16" Type="http://schemas.openxmlformats.org/officeDocument/2006/relationships/image" Target="../media/image263.png"/><Relationship Id="rId15" Type="http://schemas.openxmlformats.org/officeDocument/2006/relationships/image" Target="../media/image262.png"/><Relationship Id="rId14" Type="http://schemas.openxmlformats.org/officeDocument/2006/relationships/image" Target="../media/image261.png"/><Relationship Id="rId13" Type="http://schemas.openxmlformats.org/officeDocument/2006/relationships/image" Target="../media/image260.png"/><Relationship Id="rId12" Type="http://schemas.openxmlformats.org/officeDocument/2006/relationships/image" Target="../media/image259.png"/><Relationship Id="rId11" Type="http://schemas.openxmlformats.org/officeDocument/2006/relationships/image" Target="../media/image258.png"/><Relationship Id="rId10" Type="http://schemas.openxmlformats.org/officeDocument/2006/relationships/image" Target="../media/image257.png"/><Relationship Id="rId1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image" Target="../media/image269.png"/><Relationship Id="rId8" Type="http://schemas.openxmlformats.org/officeDocument/2006/relationships/image" Target="../media/image268.png"/><Relationship Id="rId7" Type="http://schemas.openxmlformats.org/officeDocument/2006/relationships/image" Target="../media/image267.png"/><Relationship Id="rId6" Type="http://schemas.openxmlformats.org/officeDocument/2006/relationships/image" Target="../media/image266.png"/><Relationship Id="rId5" Type="http://schemas.openxmlformats.org/officeDocument/2006/relationships/image" Target="../media/image265.png"/><Relationship Id="rId4" Type="http://schemas.openxmlformats.org/officeDocument/2006/relationships/image" Target="../media/image264.png"/><Relationship Id="rId3" Type="http://schemas.openxmlformats.org/officeDocument/2006/relationships/image" Target="../media/image13.png"/><Relationship Id="rId21" Type="http://schemas.openxmlformats.org/officeDocument/2006/relationships/notesSlide" Target="../notesSlides/notesSlide18.xml"/><Relationship Id="rId20" Type="http://schemas.openxmlformats.org/officeDocument/2006/relationships/slideLayout" Target="../slideLayouts/slideLayout1.xml"/><Relationship Id="rId2" Type="http://schemas.openxmlformats.org/officeDocument/2006/relationships/image" Target="../media/image12.png"/><Relationship Id="rId19" Type="http://schemas.openxmlformats.org/officeDocument/2006/relationships/image" Target="../media/image279.png"/><Relationship Id="rId18" Type="http://schemas.openxmlformats.org/officeDocument/2006/relationships/image" Target="../media/image278.png"/><Relationship Id="rId17" Type="http://schemas.openxmlformats.org/officeDocument/2006/relationships/image" Target="../media/image277.png"/><Relationship Id="rId16" Type="http://schemas.openxmlformats.org/officeDocument/2006/relationships/image" Target="../media/image276.png"/><Relationship Id="rId15" Type="http://schemas.openxmlformats.org/officeDocument/2006/relationships/image" Target="../media/image275.png"/><Relationship Id="rId14" Type="http://schemas.openxmlformats.org/officeDocument/2006/relationships/image" Target="../media/image274.png"/><Relationship Id="rId13" Type="http://schemas.openxmlformats.org/officeDocument/2006/relationships/image" Target="../media/image273.png"/><Relationship Id="rId12" Type="http://schemas.openxmlformats.org/officeDocument/2006/relationships/image" Target="../media/image272.png"/><Relationship Id="rId11" Type="http://schemas.openxmlformats.org/officeDocument/2006/relationships/image" Target="../media/image271.png"/><Relationship Id="rId10" Type="http://schemas.openxmlformats.org/officeDocument/2006/relationships/image" Target="../media/image270.png"/><Relationship Id="rId1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image" Target="../media/image285.png"/><Relationship Id="rId8" Type="http://schemas.openxmlformats.org/officeDocument/2006/relationships/image" Target="../media/image284.png"/><Relationship Id="rId7" Type="http://schemas.openxmlformats.org/officeDocument/2006/relationships/image" Target="../media/image283.png"/><Relationship Id="rId6" Type="http://schemas.openxmlformats.org/officeDocument/2006/relationships/image" Target="../media/image282.png"/><Relationship Id="rId5" Type="http://schemas.openxmlformats.org/officeDocument/2006/relationships/image" Target="../media/image281.png"/><Relationship Id="rId4" Type="http://schemas.openxmlformats.org/officeDocument/2006/relationships/image" Target="../media/image280.png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8" Type="http://schemas.openxmlformats.org/officeDocument/2006/relationships/notesSlide" Target="../notesSlides/notesSlide19.xml"/><Relationship Id="rId17" Type="http://schemas.openxmlformats.org/officeDocument/2006/relationships/slideLayout" Target="../slideLayouts/slideLayout1.xml"/><Relationship Id="rId16" Type="http://schemas.openxmlformats.org/officeDocument/2006/relationships/image" Target="../media/image292.png"/><Relationship Id="rId15" Type="http://schemas.openxmlformats.org/officeDocument/2006/relationships/image" Target="../media/image291.png"/><Relationship Id="rId14" Type="http://schemas.openxmlformats.org/officeDocument/2006/relationships/image" Target="../media/image290.png"/><Relationship Id="rId13" Type="http://schemas.openxmlformats.org/officeDocument/2006/relationships/image" Target="../media/image289.png"/><Relationship Id="rId12" Type="http://schemas.openxmlformats.org/officeDocument/2006/relationships/image" Target="../media/image288.png"/><Relationship Id="rId11" Type="http://schemas.openxmlformats.org/officeDocument/2006/relationships/image" Target="../media/image287.png"/><Relationship Id="rId10" Type="http://schemas.openxmlformats.org/officeDocument/2006/relationships/image" Target="../media/image286.png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9.png"/><Relationship Id="rId8" Type="http://schemas.openxmlformats.org/officeDocument/2006/relationships/image" Target="../media/image18.png"/><Relationship Id="rId7" Type="http://schemas.openxmlformats.org/officeDocument/2006/relationships/image" Target="../media/image17.png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5" Type="http://schemas.openxmlformats.org/officeDocument/2006/relationships/notesSlide" Target="../notesSlides/notesSlide2.xml"/><Relationship Id="rId14" Type="http://schemas.openxmlformats.org/officeDocument/2006/relationships/slideLayout" Target="../slideLayouts/slideLayout1.xml"/><Relationship Id="rId13" Type="http://schemas.openxmlformats.org/officeDocument/2006/relationships/image" Target="../media/image23.png"/><Relationship Id="rId12" Type="http://schemas.openxmlformats.org/officeDocument/2006/relationships/image" Target="../media/image22.png"/><Relationship Id="rId11" Type="http://schemas.openxmlformats.org/officeDocument/2006/relationships/image" Target="../media/image21.png"/><Relationship Id="rId10" Type="http://schemas.openxmlformats.org/officeDocument/2006/relationships/image" Target="../media/image20.png"/><Relationship Id="rId1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image" Target="../media/image29.png"/><Relationship Id="rId8" Type="http://schemas.openxmlformats.org/officeDocument/2006/relationships/image" Target="../media/image28.png"/><Relationship Id="rId7" Type="http://schemas.openxmlformats.org/officeDocument/2006/relationships/image" Target="../media/image27.png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8" Type="http://schemas.openxmlformats.org/officeDocument/2006/relationships/notesSlide" Target="../notesSlides/notesSlide3.xml"/><Relationship Id="rId17" Type="http://schemas.openxmlformats.org/officeDocument/2006/relationships/slideLayout" Target="../slideLayouts/slideLayout1.xml"/><Relationship Id="rId16" Type="http://schemas.openxmlformats.org/officeDocument/2006/relationships/image" Target="../media/image36.png"/><Relationship Id="rId15" Type="http://schemas.openxmlformats.org/officeDocument/2006/relationships/image" Target="../media/image35.png"/><Relationship Id="rId14" Type="http://schemas.openxmlformats.org/officeDocument/2006/relationships/image" Target="../media/image34.png"/><Relationship Id="rId13" Type="http://schemas.openxmlformats.org/officeDocument/2006/relationships/image" Target="../media/image33.png"/><Relationship Id="rId12" Type="http://schemas.openxmlformats.org/officeDocument/2006/relationships/image" Target="../media/image32.png"/><Relationship Id="rId11" Type="http://schemas.openxmlformats.org/officeDocument/2006/relationships/image" Target="../media/image31.png"/><Relationship Id="rId10" Type="http://schemas.openxmlformats.org/officeDocument/2006/relationships/image" Target="../media/image30.png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42.png"/><Relationship Id="rId8" Type="http://schemas.openxmlformats.org/officeDocument/2006/relationships/image" Target="../media/image41.png"/><Relationship Id="rId7" Type="http://schemas.openxmlformats.org/officeDocument/2006/relationships/image" Target="../media/image40.png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3" Type="http://schemas.openxmlformats.org/officeDocument/2006/relationships/image" Target="../media/image13.png"/><Relationship Id="rId25" Type="http://schemas.openxmlformats.org/officeDocument/2006/relationships/notesSlide" Target="../notesSlides/notesSlide4.xml"/><Relationship Id="rId24" Type="http://schemas.openxmlformats.org/officeDocument/2006/relationships/slideLayout" Target="../slideLayouts/slideLayout1.xml"/><Relationship Id="rId23" Type="http://schemas.openxmlformats.org/officeDocument/2006/relationships/image" Target="../media/image56.png"/><Relationship Id="rId22" Type="http://schemas.openxmlformats.org/officeDocument/2006/relationships/image" Target="../media/image55.png"/><Relationship Id="rId21" Type="http://schemas.openxmlformats.org/officeDocument/2006/relationships/image" Target="../media/image54.png"/><Relationship Id="rId20" Type="http://schemas.openxmlformats.org/officeDocument/2006/relationships/image" Target="../media/image53.png"/><Relationship Id="rId2" Type="http://schemas.openxmlformats.org/officeDocument/2006/relationships/image" Target="../media/image12.png"/><Relationship Id="rId19" Type="http://schemas.openxmlformats.org/officeDocument/2006/relationships/image" Target="../media/image52.png"/><Relationship Id="rId18" Type="http://schemas.openxmlformats.org/officeDocument/2006/relationships/image" Target="../media/image51.png"/><Relationship Id="rId17" Type="http://schemas.openxmlformats.org/officeDocument/2006/relationships/image" Target="../media/image50.png"/><Relationship Id="rId16" Type="http://schemas.openxmlformats.org/officeDocument/2006/relationships/image" Target="../media/image49.png"/><Relationship Id="rId15" Type="http://schemas.openxmlformats.org/officeDocument/2006/relationships/image" Target="../media/image48.png"/><Relationship Id="rId14" Type="http://schemas.openxmlformats.org/officeDocument/2006/relationships/image" Target="../media/image47.png"/><Relationship Id="rId13" Type="http://schemas.openxmlformats.org/officeDocument/2006/relationships/image" Target="../media/image46.png"/><Relationship Id="rId12" Type="http://schemas.openxmlformats.org/officeDocument/2006/relationships/image" Target="../media/image45.png"/><Relationship Id="rId11" Type="http://schemas.openxmlformats.org/officeDocument/2006/relationships/image" Target="../media/image44.png"/><Relationship Id="rId10" Type="http://schemas.openxmlformats.org/officeDocument/2006/relationships/image" Target="../media/image43.png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63.png"/><Relationship Id="rId8" Type="http://schemas.openxmlformats.org/officeDocument/2006/relationships/image" Target="../media/image62.png"/><Relationship Id="rId7" Type="http://schemas.openxmlformats.org/officeDocument/2006/relationships/image" Target="../media/image61.png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Relationship Id="rId3" Type="http://schemas.openxmlformats.org/officeDocument/2006/relationships/image" Target="../media/image13.png"/><Relationship Id="rId28" Type="http://schemas.openxmlformats.org/officeDocument/2006/relationships/notesSlide" Target="../notesSlides/notesSlide5.xml"/><Relationship Id="rId27" Type="http://schemas.openxmlformats.org/officeDocument/2006/relationships/slideLayout" Target="../slideLayouts/slideLayout1.xml"/><Relationship Id="rId26" Type="http://schemas.openxmlformats.org/officeDocument/2006/relationships/image" Target="../media/image80.png"/><Relationship Id="rId25" Type="http://schemas.openxmlformats.org/officeDocument/2006/relationships/image" Target="../media/image79.png"/><Relationship Id="rId24" Type="http://schemas.openxmlformats.org/officeDocument/2006/relationships/image" Target="../media/image78.png"/><Relationship Id="rId23" Type="http://schemas.openxmlformats.org/officeDocument/2006/relationships/image" Target="../media/image77.png"/><Relationship Id="rId22" Type="http://schemas.openxmlformats.org/officeDocument/2006/relationships/image" Target="../media/image76.png"/><Relationship Id="rId21" Type="http://schemas.openxmlformats.org/officeDocument/2006/relationships/image" Target="../media/image75.png"/><Relationship Id="rId20" Type="http://schemas.openxmlformats.org/officeDocument/2006/relationships/image" Target="../media/image74.png"/><Relationship Id="rId2" Type="http://schemas.openxmlformats.org/officeDocument/2006/relationships/image" Target="../media/image12.png"/><Relationship Id="rId19" Type="http://schemas.openxmlformats.org/officeDocument/2006/relationships/image" Target="../media/image73.png"/><Relationship Id="rId18" Type="http://schemas.openxmlformats.org/officeDocument/2006/relationships/image" Target="../media/image72.png"/><Relationship Id="rId17" Type="http://schemas.openxmlformats.org/officeDocument/2006/relationships/image" Target="../media/image71.png"/><Relationship Id="rId16" Type="http://schemas.openxmlformats.org/officeDocument/2006/relationships/image" Target="../media/image70.png"/><Relationship Id="rId15" Type="http://schemas.openxmlformats.org/officeDocument/2006/relationships/image" Target="../media/image69.png"/><Relationship Id="rId14" Type="http://schemas.openxmlformats.org/officeDocument/2006/relationships/image" Target="../media/image68.png"/><Relationship Id="rId13" Type="http://schemas.openxmlformats.org/officeDocument/2006/relationships/image" Target="../media/image67.png"/><Relationship Id="rId12" Type="http://schemas.openxmlformats.org/officeDocument/2006/relationships/image" Target="../media/image66.png"/><Relationship Id="rId11" Type="http://schemas.openxmlformats.org/officeDocument/2006/relationships/image" Target="../media/image65.png"/><Relationship Id="rId10" Type="http://schemas.openxmlformats.org/officeDocument/2006/relationships/image" Target="../media/image64.png"/><Relationship Id="rId1" Type="http://schemas.openxmlformats.org/officeDocument/2006/relationships/image" Target="../media/image57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85.png"/><Relationship Id="rId8" Type="http://schemas.openxmlformats.org/officeDocument/2006/relationships/image" Target="../media/image39.png"/><Relationship Id="rId7" Type="http://schemas.openxmlformats.org/officeDocument/2006/relationships/image" Target="../media/image84.png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Relationship Id="rId3" Type="http://schemas.openxmlformats.org/officeDocument/2006/relationships/image" Target="../media/image13.png"/><Relationship Id="rId20" Type="http://schemas.openxmlformats.org/officeDocument/2006/relationships/notesSlide" Target="../notesSlides/notesSlide6.xml"/><Relationship Id="rId2" Type="http://schemas.openxmlformats.org/officeDocument/2006/relationships/image" Target="../media/image12.png"/><Relationship Id="rId19" Type="http://schemas.openxmlformats.org/officeDocument/2006/relationships/slideLayout" Target="../slideLayouts/slideLayout1.xml"/><Relationship Id="rId18" Type="http://schemas.openxmlformats.org/officeDocument/2006/relationships/image" Target="../media/image93.png"/><Relationship Id="rId17" Type="http://schemas.openxmlformats.org/officeDocument/2006/relationships/image" Target="../media/image92.png"/><Relationship Id="rId16" Type="http://schemas.openxmlformats.org/officeDocument/2006/relationships/image" Target="../media/image91.png"/><Relationship Id="rId15" Type="http://schemas.openxmlformats.org/officeDocument/2006/relationships/image" Target="../media/image90.png"/><Relationship Id="rId14" Type="http://schemas.openxmlformats.org/officeDocument/2006/relationships/image" Target="../media/image89.png"/><Relationship Id="rId13" Type="http://schemas.openxmlformats.org/officeDocument/2006/relationships/image" Target="../media/image88.png"/><Relationship Id="rId12" Type="http://schemas.openxmlformats.org/officeDocument/2006/relationships/image" Target="../media/image15.png"/><Relationship Id="rId11" Type="http://schemas.openxmlformats.org/officeDocument/2006/relationships/image" Target="../media/image87.png"/><Relationship Id="rId10" Type="http://schemas.openxmlformats.org/officeDocument/2006/relationships/image" Target="../media/image86.png"/><Relationship Id="rId1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99.png"/><Relationship Id="rId8" Type="http://schemas.openxmlformats.org/officeDocument/2006/relationships/image" Target="../media/image98.png"/><Relationship Id="rId7" Type="http://schemas.openxmlformats.org/officeDocument/2006/relationships/image" Target="../media/image97.png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9" Type="http://schemas.openxmlformats.org/officeDocument/2006/relationships/notesSlide" Target="../notesSlides/notesSlide7.xml"/><Relationship Id="rId18" Type="http://schemas.openxmlformats.org/officeDocument/2006/relationships/slideLayout" Target="../slideLayouts/slideLayout1.xml"/><Relationship Id="rId17" Type="http://schemas.openxmlformats.org/officeDocument/2006/relationships/image" Target="../media/image107.png"/><Relationship Id="rId16" Type="http://schemas.openxmlformats.org/officeDocument/2006/relationships/image" Target="../media/image106.png"/><Relationship Id="rId15" Type="http://schemas.openxmlformats.org/officeDocument/2006/relationships/image" Target="../media/image105.png"/><Relationship Id="rId14" Type="http://schemas.openxmlformats.org/officeDocument/2006/relationships/image" Target="../media/image104.png"/><Relationship Id="rId13" Type="http://schemas.openxmlformats.org/officeDocument/2006/relationships/image" Target="../media/image103.png"/><Relationship Id="rId12" Type="http://schemas.openxmlformats.org/officeDocument/2006/relationships/image" Target="../media/image102.png"/><Relationship Id="rId11" Type="http://schemas.openxmlformats.org/officeDocument/2006/relationships/image" Target="../media/image101.png"/><Relationship Id="rId10" Type="http://schemas.openxmlformats.org/officeDocument/2006/relationships/image" Target="../media/image100.png"/><Relationship Id="rId1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2.png"/><Relationship Id="rId8" Type="http://schemas.openxmlformats.org/officeDocument/2006/relationships/image" Target="../media/image39.png"/><Relationship Id="rId7" Type="http://schemas.openxmlformats.org/officeDocument/2006/relationships/image" Target="../media/image111.png"/><Relationship Id="rId6" Type="http://schemas.openxmlformats.org/officeDocument/2006/relationships/image" Target="../media/image110.png"/><Relationship Id="rId5" Type="http://schemas.openxmlformats.org/officeDocument/2006/relationships/image" Target="../media/image109.png"/><Relationship Id="rId4" Type="http://schemas.openxmlformats.org/officeDocument/2006/relationships/image" Target="../media/image108.png"/><Relationship Id="rId3" Type="http://schemas.openxmlformats.org/officeDocument/2006/relationships/image" Target="../media/image13.png"/><Relationship Id="rId21" Type="http://schemas.openxmlformats.org/officeDocument/2006/relationships/notesSlide" Target="../notesSlides/notesSlide8.xml"/><Relationship Id="rId20" Type="http://schemas.openxmlformats.org/officeDocument/2006/relationships/slideLayout" Target="../slideLayouts/slideLayout1.xml"/><Relationship Id="rId2" Type="http://schemas.openxmlformats.org/officeDocument/2006/relationships/image" Target="../media/image12.png"/><Relationship Id="rId19" Type="http://schemas.openxmlformats.org/officeDocument/2006/relationships/image" Target="../media/image122.png"/><Relationship Id="rId18" Type="http://schemas.openxmlformats.org/officeDocument/2006/relationships/image" Target="../media/image121.png"/><Relationship Id="rId17" Type="http://schemas.openxmlformats.org/officeDocument/2006/relationships/image" Target="../media/image120.png"/><Relationship Id="rId16" Type="http://schemas.openxmlformats.org/officeDocument/2006/relationships/image" Target="../media/image119.png"/><Relationship Id="rId15" Type="http://schemas.openxmlformats.org/officeDocument/2006/relationships/image" Target="../media/image118.png"/><Relationship Id="rId14" Type="http://schemas.openxmlformats.org/officeDocument/2006/relationships/image" Target="../media/image117.png"/><Relationship Id="rId13" Type="http://schemas.openxmlformats.org/officeDocument/2006/relationships/image" Target="../media/image116.png"/><Relationship Id="rId12" Type="http://schemas.openxmlformats.org/officeDocument/2006/relationships/image" Target="../media/image115.png"/><Relationship Id="rId11" Type="http://schemas.openxmlformats.org/officeDocument/2006/relationships/image" Target="../media/image114.png"/><Relationship Id="rId10" Type="http://schemas.openxmlformats.org/officeDocument/2006/relationships/image" Target="../media/image113.png"/><Relationship Id="rId1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image" Target="../media/image126.png"/><Relationship Id="rId8" Type="http://schemas.openxmlformats.org/officeDocument/2006/relationships/image" Target="../media/image98.png"/><Relationship Id="rId7" Type="http://schemas.openxmlformats.org/officeDocument/2006/relationships/image" Target="../media/image91.png"/><Relationship Id="rId6" Type="http://schemas.openxmlformats.org/officeDocument/2006/relationships/image" Target="../media/image125.png"/><Relationship Id="rId5" Type="http://schemas.openxmlformats.org/officeDocument/2006/relationships/image" Target="../media/image124.png"/><Relationship Id="rId4" Type="http://schemas.openxmlformats.org/officeDocument/2006/relationships/image" Target="../media/image123.png"/><Relationship Id="rId3" Type="http://schemas.openxmlformats.org/officeDocument/2006/relationships/image" Target="../media/image13.png"/><Relationship Id="rId21" Type="http://schemas.openxmlformats.org/officeDocument/2006/relationships/notesSlide" Target="../notesSlides/notesSlide9.xml"/><Relationship Id="rId20" Type="http://schemas.openxmlformats.org/officeDocument/2006/relationships/slideLayout" Target="../slideLayouts/slideLayout1.xml"/><Relationship Id="rId2" Type="http://schemas.openxmlformats.org/officeDocument/2006/relationships/image" Target="../media/image12.png"/><Relationship Id="rId19" Type="http://schemas.openxmlformats.org/officeDocument/2006/relationships/image" Target="../media/image136.png"/><Relationship Id="rId18" Type="http://schemas.openxmlformats.org/officeDocument/2006/relationships/image" Target="../media/image135.png"/><Relationship Id="rId17" Type="http://schemas.openxmlformats.org/officeDocument/2006/relationships/image" Target="../media/image134.png"/><Relationship Id="rId16" Type="http://schemas.openxmlformats.org/officeDocument/2006/relationships/image" Target="../media/image133.png"/><Relationship Id="rId15" Type="http://schemas.openxmlformats.org/officeDocument/2006/relationships/image" Target="../media/image132.png"/><Relationship Id="rId14" Type="http://schemas.openxmlformats.org/officeDocument/2006/relationships/image" Target="../media/image131.png"/><Relationship Id="rId13" Type="http://schemas.openxmlformats.org/officeDocument/2006/relationships/image" Target="../media/image130.png"/><Relationship Id="rId12" Type="http://schemas.openxmlformats.org/officeDocument/2006/relationships/image" Target="../media/image129.png"/><Relationship Id="rId11" Type="http://schemas.openxmlformats.org/officeDocument/2006/relationships/image" Target="../media/image128.png"/><Relationship Id="rId10" Type="http://schemas.openxmlformats.org/officeDocument/2006/relationships/image" Target="../media/image127.png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609600"/>
            <a:ext cx="10972800" cy="762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2350" y="3543300"/>
            <a:ext cx="1104900" cy="3429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19650" y="3543300"/>
            <a:ext cx="838200" cy="3429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10250" y="3543300"/>
            <a:ext cx="838200" cy="3429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00850" y="3543300"/>
            <a:ext cx="838200" cy="3429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91450" y="3543300"/>
            <a:ext cx="838200" cy="3429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600" y="5638800"/>
            <a:ext cx="171450" cy="1905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57371" y="5638800"/>
            <a:ext cx="171450" cy="1905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9600" y="6172200"/>
            <a:ext cx="10972800" cy="76200"/>
          </a:xfrm>
          <a:prstGeom prst="rect">
            <a:avLst/>
          </a:prstGeom>
        </p:spPr>
      </p:pic>
      <p:sp>
        <p:nvSpPr>
          <p:cNvPr id="13" name="Text 0"/>
          <p:cNvSpPr/>
          <p:nvPr/>
        </p:nvSpPr>
        <p:spPr>
          <a:xfrm>
            <a:off x="1415415" y="1943100"/>
            <a:ext cx="9361170" cy="5715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4500"/>
              </a:lnSpc>
              <a:buNone/>
            </a:pPr>
            <a:r>
              <a:rPr lang="en-US" sz="4500" b="1" kern="0" spc="-90" dirty="0">
                <a:solidFill>
                  <a:srgbClr val="1A5F7A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电路类课程知识图谱可视化系统</a:t>
            </a:r>
            <a:endParaRPr lang="en-US" sz="4500" dirty="0"/>
          </a:p>
        </p:txBody>
      </p:sp>
      <p:sp>
        <p:nvSpPr>
          <p:cNvPr id="14" name="Text 1"/>
          <p:cNvSpPr/>
          <p:nvPr/>
        </p:nvSpPr>
        <p:spPr>
          <a:xfrm>
            <a:off x="1885489" y="2743200"/>
            <a:ext cx="8420874" cy="3429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2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Knowledge Graph Scientific Construction Process</a:t>
            </a:r>
            <a:endParaRPr lang="en-US" sz="2250" dirty="0"/>
          </a:p>
        </p:txBody>
      </p:sp>
      <p:sp>
        <p:nvSpPr>
          <p:cNvPr id="15" name="Text 2"/>
          <p:cNvSpPr/>
          <p:nvPr/>
        </p:nvSpPr>
        <p:spPr>
          <a:xfrm>
            <a:off x="3451860" y="3543300"/>
            <a:ext cx="1325880" cy="3429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知识图谱构建</a:t>
            </a:r>
            <a:endParaRPr lang="en-US" sz="1050" dirty="0"/>
          </a:p>
        </p:txBody>
      </p:sp>
      <p:sp>
        <p:nvSpPr>
          <p:cNvPr id="16" name="Text 3"/>
          <p:cNvSpPr/>
          <p:nvPr/>
        </p:nvSpPr>
        <p:spPr>
          <a:xfrm>
            <a:off x="4735830" y="3543300"/>
            <a:ext cx="1005840" cy="3429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节点创建</a:t>
            </a:r>
            <a:endParaRPr lang="en-US" sz="1050" dirty="0"/>
          </a:p>
        </p:txBody>
      </p:sp>
      <p:sp>
        <p:nvSpPr>
          <p:cNvPr id="17" name="Text 4"/>
          <p:cNvSpPr/>
          <p:nvPr/>
        </p:nvSpPr>
        <p:spPr>
          <a:xfrm>
            <a:off x="5726430" y="3543300"/>
            <a:ext cx="1005840" cy="3429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关系抽取</a:t>
            </a:r>
            <a:endParaRPr lang="en-US" sz="1050" dirty="0"/>
          </a:p>
        </p:txBody>
      </p:sp>
      <p:sp>
        <p:nvSpPr>
          <p:cNvPr id="18" name="Text 5"/>
          <p:cNvSpPr/>
          <p:nvPr/>
        </p:nvSpPr>
        <p:spPr>
          <a:xfrm>
            <a:off x="6717030" y="3543300"/>
            <a:ext cx="1005840" cy="3429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嵌入学习</a:t>
            </a:r>
            <a:endParaRPr lang="en-US" sz="1050" dirty="0"/>
          </a:p>
        </p:txBody>
      </p:sp>
      <p:sp>
        <p:nvSpPr>
          <p:cNvPr id="19" name="Text 6"/>
          <p:cNvSpPr/>
          <p:nvPr/>
        </p:nvSpPr>
        <p:spPr>
          <a:xfrm>
            <a:off x="7707630" y="3543300"/>
            <a:ext cx="1005840" cy="3429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知识补全</a:t>
            </a:r>
            <a:endParaRPr lang="en-US" sz="1050" dirty="0"/>
          </a:p>
        </p:txBody>
      </p:sp>
      <p:sp>
        <p:nvSpPr>
          <p:cNvPr id="20" name="Text 7"/>
          <p:cNvSpPr/>
          <p:nvPr/>
        </p:nvSpPr>
        <p:spPr>
          <a:xfrm>
            <a:off x="857250" y="5600700"/>
            <a:ext cx="2198668" cy="2667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作者：程侃 魏天行</a:t>
            </a:r>
            <a:endParaRPr lang="en-US" sz="1500" dirty="0"/>
          </a:p>
        </p:txBody>
      </p:sp>
      <p:sp>
        <p:nvSpPr>
          <p:cNvPr id="21" name="Text 8"/>
          <p:cNvSpPr/>
          <p:nvPr/>
        </p:nvSpPr>
        <p:spPr>
          <a:xfrm>
            <a:off x="9872365" y="5600700"/>
            <a:ext cx="1710035" cy="2667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 algn="r">
              <a:lnSpc>
                <a:spcPts val="2100"/>
              </a:lnSpc>
              <a:buNone/>
            </a:pPr>
            <a:r>
              <a:rPr lang="en-US" sz="15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日期：12.9</a:t>
            </a:r>
            <a:endParaRPr lang="en-US" sz="1500" dirty="0"/>
          </a:p>
        </p:txBody>
      </p:sp>
      <p:sp>
        <p:nvSpPr>
          <p:cNvPr id="22" name="文本框 21"/>
          <p:cNvSpPr txBox="1"/>
          <p:nvPr/>
        </p:nvSpPr>
        <p:spPr>
          <a:xfrm>
            <a:off x="5232400" y="4392930"/>
            <a:ext cx="42056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汇报人：</a:t>
            </a:r>
            <a:r>
              <a:rPr lang="zh-CN" altLang="en-US"/>
              <a:t>程侃</a:t>
            </a:r>
            <a:endParaRPr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9723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762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914400"/>
            <a:ext cx="914400" cy="381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181100"/>
            <a:ext cx="6445300" cy="31242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700" y="1400175"/>
            <a:ext cx="285750" cy="2286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7700" y="1828800"/>
            <a:ext cx="228600" cy="2286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7700" y="2171700"/>
            <a:ext cx="228600" cy="2286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7700" y="2514600"/>
            <a:ext cx="228600" cy="2286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7700" y="2857500"/>
            <a:ext cx="228600" cy="2286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7700" y="3200400"/>
            <a:ext cx="228600" cy="2286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7700" y="3543300"/>
            <a:ext cx="228600" cy="2286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7700" y="3886200"/>
            <a:ext cx="228600" cy="2286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57200" y="4457700"/>
            <a:ext cx="6445300" cy="11049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47700" y="4686300"/>
            <a:ext cx="238125" cy="1905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47700" y="4991100"/>
            <a:ext cx="6064300" cy="3810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131100" y="1181100"/>
            <a:ext cx="4603700" cy="28956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321600" y="1400175"/>
            <a:ext cx="228600" cy="2286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321600" y="1790700"/>
            <a:ext cx="2035076" cy="7620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509075" y="1790700"/>
            <a:ext cx="2035225" cy="76200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321600" y="2705100"/>
            <a:ext cx="2035076" cy="76200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509075" y="2705100"/>
            <a:ext cx="2035225" cy="762000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321600" y="3619500"/>
            <a:ext cx="190500" cy="266700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131100" y="4229100"/>
            <a:ext cx="4603700" cy="2286000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7321600" y="4457700"/>
            <a:ext cx="190500" cy="190500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321600" y="4800600"/>
            <a:ext cx="4219575" cy="1524000"/>
          </a:xfrm>
          <a:prstGeom prst="rect">
            <a:avLst/>
          </a:prstGeom>
        </p:spPr>
      </p:pic>
      <p:pic>
        <p:nvPicPr>
          <p:cNvPr id="27" name="Image 25" descr="preencoded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0" y="6896100"/>
            <a:ext cx="12192000" cy="76200"/>
          </a:xfrm>
          <a:prstGeom prst="rect">
            <a:avLst/>
          </a:prstGeom>
        </p:spPr>
      </p:pic>
      <p:sp>
        <p:nvSpPr>
          <p:cNvPr id="28" name="Text 0"/>
          <p:cNvSpPr/>
          <p:nvPr/>
        </p:nvSpPr>
        <p:spPr>
          <a:xfrm>
            <a:off x="457200" y="457200"/>
            <a:ext cx="11277600" cy="3810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1A5F7A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模块三：模型训练脚本</a:t>
            </a:r>
            <a:endParaRPr lang="en-US" sz="2700" dirty="0"/>
          </a:p>
        </p:txBody>
      </p:sp>
      <p:sp>
        <p:nvSpPr>
          <p:cNvPr id="29" name="Text 1"/>
          <p:cNvSpPr/>
          <p:nvPr/>
        </p:nvSpPr>
        <p:spPr>
          <a:xfrm>
            <a:off x="1009650" y="1371600"/>
            <a:ext cx="6064300" cy="3048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训练流程</a:t>
            </a:r>
            <a:endParaRPr lang="en-US" sz="1800" dirty="0"/>
          </a:p>
        </p:txBody>
      </p:sp>
      <p:sp>
        <p:nvSpPr>
          <p:cNvPr id="30" name="Text 2"/>
          <p:cNvSpPr/>
          <p:nvPr/>
        </p:nvSpPr>
        <p:spPr>
          <a:xfrm>
            <a:off x="713482" y="1828800"/>
            <a:ext cx="274320" cy="2286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1</a:t>
            </a:r>
            <a:endParaRPr lang="en-US" sz="1200" dirty="0"/>
          </a:p>
        </p:txBody>
      </p:sp>
      <p:sp>
        <p:nvSpPr>
          <p:cNvPr id="31" name="Text 3"/>
          <p:cNvSpPr/>
          <p:nvPr/>
        </p:nvSpPr>
        <p:spPr>
          <a:xfrm>
            <a:off x="990600" y="1790700"/>
            <a:ext cx="5415855" cy="2286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加载数据：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从data.py加载知识图谱数据（192个节点和191条边）</a:t>
            </a:r>
            <a:endParaRPr lang="en-US" sz="1200" dirty="0"/>
          </a:p>
        </p:txBody>
      </p:sp>
      <p:sp>
        <p:nvSpPr>
          <p:cNvPr id="32" name="Text 4"/>
          <p:cNvSpPr/>
          <p:nvPr/>
        </p:nvSpPr>
        <p:spPr>
          <a:xfrm>
            <a:off x="713482" y="2171700"/>
            <a:ext cx="274320" cy="2286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2</a:t>
            </a:r>
            <a:endParaRPr lang="en-US" sz="1200" dirty="0"/>
          </a:p>
        </p:txBody>
      </p:sp>
      <p:sp>
        <p:nvSpPr>
          <p:cNvPr id="33" name="Text 5"/>
          <p:cNvSpPr/>
          <p:nvPr/>
        </p:nvSpPr>
        <p:spPr>
          <a:xfrm>
            <a:off x="990600" y="2133600"/>
            <a:ext cx="5144393" cy="2286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构建映射关系：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构建关系到ID的映射和实体ID到连续索引的映射</a:t>
            </a:r>
            <a:endParaRPr lang="en-US" sz="1200" dirty="0"/>
          </a:p>
        </p:txBody>
      </p:sp>
      <p:sp>
        <p:nvSpPr>
          <p:cNvPr id="34" name="Text 6"/>
          <p:cNvSpPr/>
          <p:nvPr/>
        </p:nvSpPr>
        <p:spPr>
          <a:xfrm>
            <a:off x="713482" y="2514600"/>
            <a:ext cx="274320" cy="2286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3</a:t>
            </a:r>
            <a:endParaRPr lang="en-US" sz="1200" dirty="0"/>
          </a:p>
        </p:txBody>
      </p:sp>
      <p:sp>
        <p:nvSpPr>
          <p:cNvPr id="35" name="Text 7"/>
          <p:cNvSpPr/>
          <p:nvPr/>
        </p:nvSpPr>
        <p:spPr>
          <a:xfrm>
            <a:off x="990600" y="2476500"/>
            <a:ext cx="5392995" cy="2286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准备训练数据：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将边转换为三元组(h, r, t)，使用连续索引表示实体</a:t>
            </a:r>
            <a:endParaRPr lang="en-US" sz="1200" dirty="0"/>
          </a:p>
        </p:txBody>
      </p:sp>
      <p:sp>
        <p:nvSpPr>
          <p:cNvPr id="36" name="Text 8"/>
          <p:cNvSpPr/>
          <p:nvPr/>
        </p:nvSpPr>
        <p:spPr>
          <a:xfrm>
            <a:off x="713482" y="2857500"/>
            <a:ext cx="274320" cy="2286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4</a:t>
            </a:r>
            <a:endParaRPr lang="en-US" sz="1200" dirty="0"/>
          </a:p>
        </p:txBody>
      </p:sp>
      <p:sp>
        <p:nvSpPr>
          <p:cNvPr id="37" name="Text 9"/>
          <p:cNvSpPr/>
          <p:nvPr/>
        </p:nvSpPr>
        <p:spPr>
          <a:xfrm>
            <a:off x="990600" y="2819400"/>
            <a:ext cx="5070991" cy="2286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创建模型：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创建TransE模型（192实体，29关系，50维嵌入）</a:t>
            </a:r>
            <a:endParaRPr lang="en-US" sz="1200" dirty="0"/>
          </a:p>
        </p:txBody>
      </p:sp>
      <p:sp>
        <p:nvSpPr>
          <p:cNvPr id="38" name="Text 10"/>
          <p:cNvSpPr/>
          <p:nvPr/>
        </p:nvSpPr>
        <p:spPr>
          <a:xfrm>
            <a:off x="713482" y="3200400"/>
            <a:ext cx="274320" cy="2286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5</a:t>
            </a:r>
            <a:endParaRPr lang="en-US" sz="1200" dirty="0"/>
          </a:p>
        </p:txBody>
      </p:sp>
      <p:sp>
        <p:nvSpPr>
          <p:cNvPr id="39" name="Text 11"/>
          <p:cNvSpPr/>
          <p:nvPr/>
        </p:nvSpPr>
        <p:spPr>
          <a:xfrm>
            <a:off x="990600" y="3162300"/>
            <a:ext cx="5321737" cy="2286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训练模型：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训练100个epoch，使用Margin-based ranking loss</a:t>
            </a:r>
            <a:endParaRPr lang="en-US" sz="1200" dirty="0"/>
          </a:p>
        </p:txBody>
      </p:sp>
      <p:sp>
        <p:nvSpPr>
          <p:cNvPr id="40" name="Text 12"/>
          <p:cNvSpPr/>
          <p:nvPr/>
        </p:nvSpPr>
        <p:spPr>
          <a:xfrm>
            <a:off x="713482" y="3543300"/>
            <a:ext cx="274320" cy="2286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6</a:t>
            </a:r>
            <a:endParaRPr lang="en-US" sz="1200" dirty="0"/>
          </a:p>
        </p:txBody>
      </p:sp>
      <p:sp>
        <p:nvSpPr>
          <p:cNvPr id="41" name="Text 13"/>
          <p:cNvSpPr/>
          <p:nvPr/>
        </p:nvSpPr>
        <p:spPr>
          <a:xfrm>
            <a:off x="990600" y="3505200"/>
            <a:ext cx="6578679" cy="2286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保存模型：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保存到models/trained_model.pkl，包含模型、映射关系、嵌入向量</a:t>
            </a:r>
            <a:endParaRPr lang="en-US" sz="1200" dirty="0"/>
          </a:p>
        </p:txBody>
      </p:sp>
      <p:sp>
        <p:nvSpPr>
          <p:cNvPr id="42" name="Text 14"/>
          <p:cNvSpPr/>
          <p:nvPr/>
        </p:nvSpPr>
        <p:spPr>
          <a:xfrm>
            <a:off x="713482" y="3886200"/>
            <a:ext cx="274320" cy="2286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7</a:t>
            </a:r>
            <a:endParaRPr lang="en-US" sz="1200" dirty="0"/>
          </a:p>
        </p:txBody>
      </p:sp>
      <p:sp>
        <p:nvSpPr>
          <p:cNvPr id="43" name="Text 15"/>
          <p:cNvSpPr/>
          <p:nvPr/>
        </p:nvSpPr>
        <p:spPr>
          <a:xfrm>
            <a:off x="990600" y="3848100"/>
            <a:ext cx="4023360" cy="2286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测试模型：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测试关系预测功能，验证模型训练效果</a:t>
            </a:r>
            <a:endParaRPr lang="en-US" sz="1200" dirty="0"/>
          </a:p>
        </p:txBody>
      </p:sp>
      <p:sp>
        <p:nvSpPr>
          <p:cNvPr id="44" name="Text 16"/>
          <p:cNvSpPr/>
          <p:nvPr/>
        </p:nvSpPr>
        <p:spPr>
          <a:xfrm>
            <a:off x="962025" y="4648200"/>
            <a:ext cx="6064300" cy="2667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使用方法</a:t>
            </a:r>
            <a:endParaRPr lang="en-US" sz="1500" dirty="0"/>
          </a:p>
        </p:txBody>
      </p:sp>
      <p:sp>
        <p:nvSpPr>
          <p:cNvPr id="45" name="Text 17"/>
          <p:cNvSpPr/>
          <p:nvPr/>
        </p:nvSpPr>
        <p:spPr>
          <a:xfrm>
            <a:off x="723900" y="4991100"/>
            <a:ext cx="6064300" cy="3810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1F2937"/>
                </a:solidFill>
                <a:latin typeface="Consolas" panose="020B0609020204030204" pitchFamily="34" charset="0"/>
                <a:ea typeface="Consolas" panose="020B0609020204030204" pitchFamily="34" charset="-122"/>
                <a:cs typeface="Consolas" panose="020B0609020204030204" pitchFamily="34" charset="-120"/>
              </a:rPr>
              <a:t>python train_model.py</a:t>
            </a:r>
            <a:endParaRPr lang="en-US" sz="1200" dirty="0"/>
          </a:p>
        </p:txBody>
      </p:sp>
      <p:sp>
        <p:nvSpPr>
          <p:cNvPr id="46" name="Text 18"/>
          <p:cNvSpPr/>
          <p:nvPr/>
        </p:nvSpPr>
        <p:spPr>
          <a:xfrm>
            <a:off x="7626400" y="1371600"/>
            <a:ext cx="4222700" cy="3048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训练参数</a:t>
            </a:r>
            <a:endParaRPr lang="en-US" sz="1800" dirty="0"/>
          </a:p>
        </p:txBody>
      </p:sp>
      <p:sp>
        <p:nvSpPr>
          <p:cNvPr id="47" name="Text 19"/>
          <p:cNvSpPr/>
          <p:nvPr/>
        </p:nvSpPr>
        <p:spPr>
          <a:xfrm>
            <a:off x="7435900" y="1905000"/>
            <a:ext cx="1806476" cy="2286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训练轮数</a:t>
            </a:r>
            <a:endParaRPr lang="en-US" sz="1200" dirty="0"/>
          </a:p>
        </p:txBody>
      </p:sp>
      <p:sp>
        <p:nvSpPr>
          <p:cNvPr id="48" name="Text 20"/>
          <p:cNvSpPr/>
          <p:nvPr/>
        </p:nvSpPr>
        <p:spPr>
          <a:xfrm>
            <a:off x="7435900" y="2171700"/>
            <a:ext cx="2167771" cy="2667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E40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100 epochs</a:t>
            </a:r>
            <a:endParaRPr lang="en-US" sz="1500" dirty="0"/>
          </a:p>
        </p:txBody>
      </p:sp>
      <p:sp>
        <p:nvSpPr>
          <p:cNvPr id="49" name="Text 21"/>
          <p:cNvSpPr/>
          <p:nvPr/>
        </p:nvSpPr>
        <p:spPr>
          <a:xfrm>
            <a:off x="9623375" y="1905000"/>
            <a:ext cx="1806625" cy="2286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批次大小</a:t>
            </a:r>
            <a:endParaRPr lang="en-US" sz="1200" dirty="0"/>
          </a:p>
        </p:txBody>
      </p:sp>
      <p:sp>
        <p:nvSpPr>
          <p:cNvPr id="50" name="Text 22"/>
          <p:cNvSpPr/>
          <p:nvPr/>
        </p:nvSpPr>
        <p:spPr>
          <a:xfrm>
            <a:off x="9623375" y="2171700"/>
            <a:ext cx="1806625" cy="2667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D4ED8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32</a:t>
            </a:r>
            <a:endParaRPr lang="en-US" sz="1500" dirty="0"/>
          </a:p>
        </p:txBody>
      </p:sp>
      <p:sp>
        <p:nvSpPr>
          <p:cNvPr id="51" name="Text 23"/>
          <p:cNvSpPr/>
          <p:nvPr/>
        </p:nvSpPr>
        <p:spPr>
          <a:xfrm>
            <a:off x="7435900" y="2819400"/>
            <a:ext cx="1806476" cy="2286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学习率</a:t>
            </a:r>
            <a:endParaRPr lang="en-US" sz="1200" dirty="0"/>
          </a:p>
        </p:txBody>
      </p:sp>
      <p:sp>
        <p:nvSpPr>
          <p:cNvPr id="52" name="Text 24"/>
          <p:cNvSpPr/>
          <p:nvPr/>
        </p:nvSpPr>
        <p:spPr>
          <a:xfrm>
            <a:off x="7435900" y="3086100"/>
            <a:ext cx="1806476" cy="2667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2563E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0.01</a:t>
            </a:r>
            <a:endParaRPr lang="en-US" sz="1500" dirty="0"/>
          </a:p>
        </p:txBody>
      </p:sp>
      <p:sp>
        <p:nvSpPr>
          <p:cNvPr id="53" name="Text 25"/>
          <p:cNvSpPr/>
          <p:nvPr/>
        </p:nvSpPr>
        <p:spPr>
          <a:xfrm>
            <a:off x="9623375" y="2819400"/>
            <a:ext cx="1806625" cy="2286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间隔参数</a:t>
            </a:r>
            <a:endParaRPr lang="en-US" sz="1200" dirty="0"/>
          </a:p>
        </p:txBody>
      </p:sp>
      <p:sp>
        <p:nvSpPr>
          <p:cNvPr id="54" name="Text 26"/>
          <p:cNvSpPr/>
          <p:nvPr/>
        </p:nvSpPr>
        <p:spPr>
          <a:xfrm>
            <a:off x="9623375" y="3086100"/>
            <a:ext cx="1806625" cy="2667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3B82F6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1.0</a:t>
            </a:r>
            <a:endParaRPr lang="en-US" sz="1500" dirty="0"/>
          </a:p>
        </p:txBody>
      </p:sp>
      <p:sp>
        <p:nvSpPr>
          <p:cNvPr id="55" name="Text 27"/>
          <p:cNvSpPr/>
          <p:nvPr/>
        </p:nvSpPr>
        <p:spPr>
          <a:xfrm>
            <a:off x="7626400" y="3638550"/>
            <a:ext cx="1793438" cy="2286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训练时间：约</a:t>
            </a:r>
            <a:r>
              <a:rPr lang="en-US" sz="12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3-5分钟</a:t>
            </a:r>
            <a:endParaRPr lang="en-US" sz="1200" dirty="0"/>
          </a:p>
        </p:txBody>
      </p:sp>
      <p:sp>
        <p:nvSpPr>
          <p:cNvPr id="56" name="Text 28"/>
          <p:cNvSpPr/>
          <p:nvPr/>
        </p:nvSpPr>
        <p:spPr>
          <a:xfrm>
            <a:off x="7588300" y="4419600"/>
            <a:ext cx="4222700" cy="2667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训练过程可视化</a:t>
            </a:r>
            <a:endParaRPr lang="en-US" sz="1500" dirty="0"/>
          </a:p>
        </p:txBody>
      </p:sp>
      <p:sp>
        <p:nvSpPr>
          <p:cNvPr id="57" name="Text 29"/>
          <p:cNvSpPr/>
          <p:nvPr/>
        </p:nvSpPr>
        <p:spPr>
          <a:xfrm>
            <a:off x="11430000" y="6591300"/>
            <a:ext cx="716915" cy="2286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10 / 19</a:t>
            </a:r>
            <a:endParaRPr lang="en-US" sz="12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762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914400"/>
            <a:ext cx="914400" cy="381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181100"/>
            <a:ext cx="11277600" cy="5715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" y="1362075"/>
            <a:ext cx="171450" cy="17145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" y="2009775"/>
            <a:ext cx="285750" cy="2286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200" y="2438400"/>
            <a:ext cx="5524500" cy="1381125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600" y="2628900"/>
            <a:ext cx="190500" cy="1905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7200" y="3971925"/>
            <a:ext cx="5524500" cy="11049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9600" y="4162425"/>
            <a:ext cx="190500" cy="1905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7200" y="5229225"/>
            <a:ext cx="5524500" cy="11049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09600" y="5419725"/>
            <a:ext cx="142875" cy="1905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210300" y="1981200"/>
            <a:ext cx="5524500" cy="27813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362700" y="2162175"/>
            <a:ext cx="257175" cy="2286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362700" y="2514600"/>
            <a:ext cx="5219700" cy="18288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210300" y="4914900"/>
            <a:ext cx="5524500" cy="12954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362700" y="5095875"/>
            <a:ext cx="228600" cy="2286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362700" y="5524500"/>
            <a:ext cx="152400" cy="1524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029700" y="5524500"/>
            <a:ext cx="190500" cy="15240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362700" y="5867400"/>
            <a:ext cx="152400" cy="15240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029700" y="5867400"/>
            <a:ext cx="152400" cy="152400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81800"/>
            <a:ext cx="12192000" cy="76200"/>
          </a:xfrm>
          <a:prstGeom prst="rect">
            <a:avLst/>
          </a:prstGeom>
        </p:spPr>
      </p:pic>
      <p:sp>
        <p:nvSpPr>
          <p:cNvPr id="24" name="Text 0"/>
          <p:cNvSpPr/>
          <p:nvPr/>
        </p:nvSpPr>
        <p:spPr>
          <a:xfrm>
            <a:off x="457200" y="457200"/>
            <a:ext cx="11277600" cy="3810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1A5F7A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模块四：知识补全模块</a:t>
            </a:r>
            <a:endParaRPr lang="en-US" sz="2700" dirty="0"/>
          </a:p>
        </p:txBody>
      </p:sp>
      <p:sp>
        <p:nvSpPr>
          <p:cNvPr id="25" name="Text 1"/>
          <p:cNvSpPr/>
          <p:nvPr/>
        </p:nvSpPr>
        <p:spPr>
          <a:xfrm>
            <a:off x="857250" y="1333500"/>
            <a:ext cx="10972800" cy="2667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基于训练好的嵌入模型，预测知识图谱中缺失的关系，补全知识图谱</a:t>
            </a:r>
            <a:endParaRPr lang="en-US" sz="1350" dirty="0"/>
          </a:p>
        </p:txBody>
      </p:sp>
      <p:sp>
        <p:nvSpPr>
          <p:cNvPr id="26" name="Text 2"/>
          <p:cNvSpPr/>
          <p:nvPr/>
        </p:nvSpPr>
        <p:spPr>
          <a:xfrm>
            <a:off x="819150" y="1981200"/>
            <a:ext cx="5524500" cy="3048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核心功能</a:t>
            </a:r>
            <a:endParaRPr lang="en-US" sz="1800" dirty="0"/>
          </a:p>
        </p:txBody>
      </p:sp>
      <p:sp>
        <p:nvSpPr>
          <p:cNvPr id="27" name="Text 3"/>
          <p:cNvSpPr/>
          <p:nvPr/>
        </p:nvSpPr>
        <p:spPr>
          <a:xfrm>
            <a:off x="876300" y="2590800"/>
            <a:ext cx="5219700" cy="2667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E40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关系预测</a:t>
            </a:r>
            <a:endParaRPr lang="en-US" sz="1500" dirty="0"/>
          </a:p>
        </p:txBody>
      </p:sp>
      <p:sp>
        <p:nvSpPr>
          <p:cNvPr id="28" name="Text 4"/>
          <p:cNvSpPr/>
          <p:nvPr/>
        </p:nvSpPr>
        <p:spPr>
          <a:xfrm>
            <a:off x="609600" y="2933700"/>
            <a:ext cx="5219700" cy="4572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预测两个实体之间最可能的关系，计算实体对的关系得分，返回置信度最高的前k个关系</a:t>
            </a:r>
            <a:endParaRPr lang="en-US" sz="1200" dirty="0"/>
          </a:p>
        </p:txBody>
      </p:sp>
      <p:sp>
        <p:nvSpPr>
          <p:cNvPr id="29" name="Text 5"/>
          <p:cNvSpPr/>
          <p:nvPr/>
        </p:nvSpPr>
        <p:spPr>
          <a:xfrm>
            <a:off x="685800" y="3457575"/>
            <a:ext cx="3544014" cy="2286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highlight>
                  <a:srgbClr val="FFFFFF"/>
                </a:highlight>
                <a:latin typeface="Courier New" panose="02070309020205020404" pitchFamily="34" charset="0"/>
                <a:ea typeface="Courier New" panose="02070309020205020404" pitchFamily="34" charset="-122"/>
                <a:cs typeface="Courier New" panose="02070309020205020404" pitchFamily="34" charset="-120"/>
              </a:rPr>
              <a:t>confidence = 1.0 / (1.0 + distance)</a:t>
            </a:r>
            <a:endParaRPr lang="en-US" sz="1050" dirty="0"/>
          </a:p>
        </p:txBody>
      </p:sp>
      <p:sp>
        <p:nvSpPr>
          <p:cNvPr id="30" name="Text 6"/>
          <p:cNvSpPr/>
          <p:nvPr/>
        </p:nvSpPr>
        <p:spPr>
          <a:xfrm>
            <a:off x="876300" y="4124325"/>
            <a:ext cx="5219700" cy="2667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E40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缺失链接发现</a:t>
            </a:r>
            <a:endParaRPr lang="en-US" sz="1500" dirty="0"/>
          </a:p>
        </p:txBody>
      </p:sp>
      <p:sp>
        <p:nvSpPr>
          <p:cNvPr id="31" name="Text 7"/>
          <p:cNvSpPr/>
          <p:nvPr/>
        </p:nvSpPr>
        <p:spPr>
          <a:xfrm>
            <a:off x="609600" y="4467225"/>
            <a:ext cx="5219700" cy="4572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对所有可能的实体对进行预测，筛选置信度高于阈值的关系，自动发现知识图谱中可能缺失的链接</a:t>
            </a:r>
            <a:endParaRPr lang="en-US" sz="1200" dirty="0"/>
          </a:p>
        </p:txBody>
      </p:sp>
      <p:sp>
        <p:nvSpPr>
          <p:cNvPr id="32" name="Text 8"/>
          <p:cNvSpPr/>
          <p:nvPr/>
        </p:nvSpPr>
        <p:spPr>
          <a:xfrm>
            <a:off x="828675" y="5381625"/>
            <a:ext cx="5219700" cy="2667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E40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相关概念推荐</a:t>
            </a:r>
            <a:endParaRPr lang="en-US" sz="1500" dirty="0"/>
          </a:p>
        </p:txBody>
      </p:sp>
      <p:sp>
        <p:nvSpPr>
          <p:cNvPr id="33" name="Text 9"/>
          <p:cNvSpPr/>
          <p:nvPr/>
        </p:nvSpPr>
        <p:spPr>
          <a:xfrm>
            <a:off x="609600" y="5724525"/>
            <a:ext cx="5219700" cy="4572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基于嵌入向量计算实体相似度，推荐与给定实体最相关的概念，用于学习路径规划</a:t>
            </a:r>
            <a:endParaRPr lang="en-US" sz="1200" dirty="0"/>
          </a:p>
        </p:txBody>
      </p:sp>
      <p:sp>
        <p:nvSpPr>
          <p:cNvPr id="34" name="Text 10"/>
          <p:cNvSpPr/>
          <p:nvPr/>
        </p:nvSpPr>
        <p:spPr>
          <a:xfrm>
            <a:off x="6696075" y="2133600"/>
            <a:ext cx="5219700" cy="3048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预测原理</a:t>
            </a:r>
            <a:endParaRPr lang="en-US" sz="1800" dirty="0"/>
          </a:p>
        </p:txBody>
      </p:sp>
      <p:sp>
        <p:nvSpPr>
          <p:cNvPr id="35" name="Text 11"/>
          <p:cNvSpPr/>
          <p:nvPr/>
        </p:nvSpPr>
        <p:spPr>
          <a:xfrm>
            <a:off x="6362700" y="4419600"/>
            <a:ext cx="5219700" cy="1905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TransE模型：h + r ≈ t</a:t>
            </a:r>
            <a:endParaRPr lang="en-US" sz="1050" dirty="0"/>
          </a:p>
        </p:txBody>
      </p:sp>
      <p:sp>
        <p:nvSpPr>
          <p:cNvPr id="36" name="Text 12"/>
          <p:cNvSpPr/>
          <p:nvPr/>
        </p:nvSpPr>
        <p:spPr>
          <a:xfrm>
            <a:off x="6667500" y="5067300"/>
            <a:ext cx="5219700" cy="3048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应用场景</a:t>
            </a:r>
            <a:endParaRPr lang="en-US" sz="1800" dirty="0"/>
          </a:p>
        </p:txBody>
      </p:sp>
      <p:sp>
        <p:nvSpPr>
          <p:cNvPr id="37" name="Text 13"/>
          <p:cNvSpPr/>
          <p:nvPr/>
        </p:nvSpPr>
        <p:spPr>
          <a:xfrm>
            <a:off x="6591300" y="5486400"/>
            <a:ext cx="1280160" cy="2286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补全缺失的关系</a:t>
            </a:r>
            <a:endParaRPr lang="en-US" sz="1200" dirty="0"/>
          </a:p>
        </p:txBody>
      </p:sp>
      <p:sp>
        <p:nvSpPr>
          <p:cNvPr id="38" name="Text 14"/>
          <p:cNvSpPr/>
          <p:nvPr/>
        </p:nvSpPr>
        <p:spPr>
          <a:xfrm>
            <a:off x="9296400" y="5486400"/>
            <a:ext cx="1280160" cy="2286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发现知识点关联</a:t>
            </a:r>
            <a:endParaRPr lang="en-US" sz="1200" dirty="0"/>
          </a:p>
        </p:txBody>
      </p:sp>
      <p:sp>
        <p:nvSpPr>
          <p:cNvPr id="39" name="Text 15"/>
          <p:cNvSpPr/>
          <p:nvPr/>
        </p:nvSpPr>
        <p:spPr>
          <a:xfrm>
            <a:off x="6591300" y="5829300"/>
            <a:ext cx="1097280" cy="2286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推荐学习路径</a:t>
            </a:r>
            <a:endParaRPr lang="en-US" sz="1200" dirty="0"/>
          </a:p>
        </p:txBody>
      </p:sp>
      <p:sp>
        <p:nvSpPr>
          <p:cNvPr id="40" name="Text 16"/>
          <p:cNvSpPr/>
          <p:nvPr/>
        </p:nvSpPr>
        <p:spPr>
          <a:xfrm>
            <a:off x="9258300" y="5829300"/>
            <a:ext cx="1097280" cy="2286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辅助知识理解</a:t>
            </a:r>
            <a:endParaRPr lang="en-US" sz="1200" dirty="0"/>
          </a:p>
        </p:txBody>
      </p:sp>
      <p:sp>
        <p:nvSpPr>
          <p:cNvPr id="41" name="Text 17"/>
          <p:cNvSpPr/>
          <p:nvPr/>
        </p:nvSpPr>
        <p:spPr>
          <a:xfrm>
            <a:off x="11387455" y="6477000"/>
            <a:ext cx="759460" cy="2286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11 / 19</a:t>
            </a:r>
            <a:endParaRPr lang="en-US" sz="12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73152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762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914400"/>
            <a:ext cx="914400" cy="381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181100"/>
            <a:ext cx="2359372" cy="11811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" y="1333500"/>
            <a:ext cx="304800" cy="3048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" y="2038350"/>
            <a:ext cx="114300" cy="13335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16572" y="2066925"/>
            <a:ext cx="586978" cy="1905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03550" y="1181100"/>
            <a:ext cx="2438400" cy="16002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55950" y="1333500"/>
            <a:ext cx="304800" cy="3048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55950" y="2019300"/>
            <a:ext cx="2133600" cy="6096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841950" y="2066925"/>
            <a:ext cx="586978" cy="1905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28929" y="1181100"/>
            <a:ext cx="2359372" cy="17907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581329" y="1333500"/>
            <a:ext cx="304800" cy="3048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581329" y="2038350"/>
            <a:ext cx="104775" cy="13335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581329" y="2457450"/>
            <a:ext cx="104775" cy="13335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788301" y="2066925"/>
            <a:ext cx="586978" cy="1905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375279" y="1181100"/>
            <a:ext cx="2359372" cy="14097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527679" y="1333500"/>
            <a:ext cx="304800" cy="3048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527679" y="2266950"/>
            <a:ext cx="152400" cy="13335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57200" y="3200400"/>
            <a:ext cx="5524500" cy="251460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09600" y="3390900"/>
            <a:ext cx="219075" cy="190500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09600" y="3733800"/>
            <a:ext cx="5219700" cy="1828800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210300" y="3200400"/>
            <a:ext cx="5524500" cy="2514600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362700" y="3390900"/>
            <a:ext cx="142875" cy="190500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57200" y="5943600"/>
            <a:ext cx="11277600" cy="914400"/>
          </a:xfrm>
          <a:prstGeom prst="rect">
            <a:avLst/>
          </a:prstGeom>
        </p:spPr>
      </p:pic>
      <p:pic>
        <p:nvPicPr>
          <p:cNvPr id="27" name="Image 25" descr="preencoded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609600" y="6134100"/>
            <a:ext cx="190500" cy="190500"/>
          </a:xfrm>
          <a:prstGeom prst="rect">
            <a:avLst/>
          </a:prstGeom>
        </p:spPr>
      </p:pic>
      <p:pic>
        <p:nvPicPr>
          <p:cNvPr id="28" name="Image 26" descr="preencoded.png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09600" y="6438900"/>
            <a:ext cx="190500" cy="266700"/>
          </a:xfrm>
          <a:prstGeom prst="rect">
            <a:avLst/>
          </a:prstGeom>
        </p:spPr>
      </p:pic>
      <p:pic>
        <p:nvPicPr>
          <p:cNvPr id="29" name="Image 27" descr="preencoded.png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5276850" y="6438900"/>
            <a:ext cx="190500" cy="266700"/>
          </a:xfrm>
          <a:prstGeom prst="rect">
            <a:avLst/>
          </a:prstGeom>
        </p:spPr>
      </p:pic>
      <p:pic>
        <p:nvPicPr>
          <p:cNvPr id="30" name="Image 28" descr="preencoded.png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0401300" y="6438900"/>
            <a:ext cx="190500" cy="266700"/>
          </a:xfrm>
          <a:prstGeom prst="rect">
            <a:avLst/>
          </a:prstGeom>
        </p:spPr>
      </p:pic>
      <p:pic>
        <p:nvPicPr>
          <p:cNvPr id="31" name="Image 29" descr="preencoded.png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0" y="7239000"/>
            <a:ext cx="12192000" cy="76200"/>
          </a:xfrm>
          <a:prstGeom prst="rect">
            <a:avLst/>
          </a:prstGeom>
        </p:spPr>
      </p:pic>
      <p:sp>
        <p:nvSpPr>
          <p:cNvPr id="32" name="Text 0"/>
          <p:cNvSpPr/>
          <p:nvPr/>
        </p:nvSpPr>
        <p:spPr>
          <a:xfrm>
            <a:off x="457200" y="457200"/>
            <a:ext cx="11277600" cy="3810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1A5F7A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关系预测详细过程</a:t>
            </a:r>
            <a:endParaRPr lang="en-US" sz="2700" dirty="0"/>
          </a:p>
        </p:txBody>
      </p:sp>
      <p:sp>
        <p:nvSpPr>
          <p:cNvPr id="33" name="Text 1"/>
          <p:cNvSpPr/>
          <p:nvPr/>
        </p:nvSpPr>
        <p:spPr>
          <a:xfrm>
            <a:off x="708868" y="1333500"/>
            <a:ext cx="304800" cy="3048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1</a:t>
            </a:r>
            <a:endParaRPr lang="en-US" sz="1200" dirty="0"/>
          </a:p>
        </p:txBody>
      </p:sp>
      <p:sp>
        <p:nvSpPr>
          <p:cNvPr id="34" name="Text 2"/>
          <p:cNvSpPr/>
          <p:nvPr/>
        </p:nvSpPr>
        <p:spPr>
          <a:xfrm>
            <a:off x="990600" y="1352550"/>
            <a:ext cx="1189256" cy="2667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实体ID转换</a:t>
            </a:r>
            <a:endParaRPr lang="en-US" sz="1500" dirty="0"/>
          </a:p>
        </p:txBody>
      </p:sp>
      <p:sp>
        <p:nvSpPr>
          <p:cNvPr id="35" name="Text 3"/>
          <p:cNvSpPr/>
          <p:nvPr/>
        </p:nvSpPr>
        <p:spPr>
          <a:xfrm>
            <a:off x="609600" y="1714500"/>
            <a:ext cx="2465487" cy="2286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将原始实体ID转换为连续索引</a:t>
            </a:r>
            <a:endParaRPr lang="en-US" sz="1200" dirty="0"/>
          </a:p>
        </p:txBody>
      </p:sp>
      <p:sp>
        <p:nvSpPr>
          <p:cNvPr id="36" name="Text 4"/>
          <p:cNvSpPr/>
          <p:nvPr/>
        </p:nvSpPr>
        <p:spPr>
          <a:xfrm>
            <a:off x="762000" y="2019300"/>
            <a:ext cx="2465487" cy="1905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使用entity_id_to_index映射</a:t>
            </a:r>
            <a:endParaRPr lang="en-US" sz="1050" dirty="0"/>
          </a:p>
        </p:txBody>
      </p:sp>
      <p:sp>
        <p:nvSpPr>
          <p:cNvPr id="37" name="Text 5"/>
          <p:cNvSpPr/>
          <p:nvPr/>
        </p:nvSpPr>
        <p:spPr>
          <a:xfrm>
            <a:off x="3655219" y="1333500"/>
            <a:ext cx="304800" cy="3048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2</a:t>
            </a:r>
            <a:endParaRPr lang="en-US" sz="1200" dirty="0"/>
          </a:p>
        </p:txBody>
      </p:sp>
      <p:sp>
        <p:nvSpPr>
          <p:cNvPr id="38" name="Text 6"/>
          <p:cNvSpPr/>
          <p:nvPr/>
        </p:nvSpPr>
        <p:spPr>
          <a:xfrm>
            <a:off x="3936950" y="1352550"/>
            <a:ext cx="1371600" cy="2667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嵌入向量获取</a:t>
            </a:r>
            <a:endParaRPr lang="en-US" sz="1500" dirty="0"/>
          </a:p>
        </p:txBody>
      </p:sp>
      <p:sp>
        <p:nvSpPr>
          <p:cNvPr id="39" name="Text 7"/>
          <p:cNvSpPr/>
          <p:nvPr/>
        </p:nvSpPr>
        <p:spPr>
          <a:xfrm>
            <a:off x="3555950" y="1714500"/>
            <a:ext cx="2560320" cy="2286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获取头实体和尾实体的嵌入向量</a:t>
            </a:r>
            <a:endParaRPr lang="en-US" sz="1200" dirty="0"/>
          </a:p>
        </p:txBody>
      </p:sp>
      <p:sp>
        <p:nvSpPr>
          <p:cNvPr id="40" name="Text 8"/>
          <p:cNvSpPr/>
          <p:nvPr/>
        </p:nvSpPr>
        <p:spPr>
          <a:xfrm>
            <a:off x="3556000" y="2087245"/>
            <a:ext cx="2764790" cy="503555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800" dirty="0">
                <a:solidFill>
                  <a:srgbClr val="000000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h_emb = model.get_entity_embedding(head_index)</a:t>
            </a:r>
            <a:endParaRPr lang="en-US" sz="800" dirty="0"/>
          </a:p>
          <a:p>
            <a:pPr marL="0" indent="0">
              <a:lnSpc>
                <a:spcPts val="1500"/>
              </a:lnSpc>
              <a:buNone/>
            </a:pPr>
            <a:r>
              <a:rPr lang="en-US" sz="800" dirty="0">
                <a:solidFill>
                  <a:srgbClr val="000000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t_emb = model.get_entity_embedding(tail_index)</a:t>
            </a:r>
            <a:endParaRPr lang="en-US" sz="800" dirty="0"/>
          </a:p>
        </p:txBody>
      </p:sp>
      <p:sp>
        <p:nvSpPr>
          <p:cNvPr id="41" name="Text 9"/>
          <p:cNvSpPr/>
          <p:nvPr/>
        </p:nvSpPr>
        <p:spPr>
          <a:xfrm>
            <a:off x="6680597" y="1333500"/>
            <a:ext cx="304800" cy="3048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3</a:t>
            </a:r>
            <a:endParaRPr lang="en-US" sz="1200" dirty="0"/>
          </a:p>
        </p:txBody>
      </p:sp>
      <p:sp>
        <p:nvSpPr>
          <p:cNvPr id="42" name="Text 10"/>
          <p:cNvSpPr/>
          <p:nvPr/>
        </p:nvSpPr>
        <p:spPr>
          <a:xfrm>
            <a:off x="6962329" y="1352550"/>
            <a:ext cx="1371600" cy="2667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关系得分计算</a:t>
            </a:r>
            <a:endParaRPr lang="en-US" sz="1500" dirty="0"/>
          </a:p>
        </p:txBody>
      </p:sp>
      <p:sp>
        <p:nvSpPr>
          <p:cNvPr id="43" name="Text 11"/>
          <p:cNvSpPr/>
          <p:nvPr/>
        </p:nvSpPr>
        <p:spPr>
          <a:xfrm>
            <a:off x="6581329" y="1714500"/>
            <a:ext cx="2465487" cy="2286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对每种关系类型计算得分</a:t>
            </a:r>
            <a:endParaRPr lang="en-US" sz="1200" dirty="0"/>
          </a:p>
        </p:txBody>
      </p:sp>
      <p:sp>
        <p:nvSpPr>
          <p:cNvPr id="44" name="Text 12"/>
          <p:cNvSpPr/>
          <p:nvPr/>
        </p:nvSpPr>
        <p:spPr>
          <a:xfrm>
            <a:off x="6724204" y="2019300"/>
            <a:ext cx="2054572" cy="3810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distance = ||h_emb + r_emb - t_emb||</a:t>
            </a:r>
            <a:endParaRPr lang="en-US" sz="1050" dirty="0"/>
          </a:p>
        </p:txBody>
      </p:sp>
      <p:sp>
        <p:nvSpPr>
          <p:cNvPr id="45" name="Text 13"/>
          <p:cNvSpPr/>
          <p:nvPr/>
        </p:nvSpPr>
        <p:spPr>
          <a:xfrm>
            <a:off x="6724204" y="2438400"/>
            <a:ext cx="2054572" cy="3810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confidence = 1.0 / (1.0 + distance)</a:t>
            </a:r>
            <a:endParaRPr lang="en-US" sz="1050" dirty="0"/>
          </a:p>
        </p:txBody>
      </p:sp>
      <p:sp>
        <p:nvSpPr>
          <p:cNvPr id="46" name="Text 14"/>
          <p:cNvSpPr/>
          <p:nvPr/>
        </p:nvSpPr>
        <p:spPr>
          <a:xfrm>
            <a:off x="9626947" y="1333500"/>
            <a:ext cx="304800" cy="3048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4</a:t>
            </a:r>
            <a:endParaRPr lang="en-US" sz="1200" dirty="0"/>
          </a:p>
        </p:txBody>
      </p:sp>
      <p:sp>
        <p:nvSpPr>
          <p:cNvPr id="47" name="Text 15"/>
          <p:cNvSpPr/>
          <p:nvPr/>
        </p:nvSpPr>
        <p:spPr>
          <a:xfrm>
            <a:off x="9908679" y="1352550"/>
            <a:ext cx="1600200" cy="2667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结果排序与筛选</a:t>
            </a:r>
            <a:endParaRPr lang="en-US" sz="1500" dirty="0"/>
          </a:p>
        </p:txBody>
      </p:sp>
      <p:sp>
        <p:nvSpPr>
          <p:cNvPr id="48" name="Text 16"/>
          <p:cNvSpPr/>
          <p:nvPr/>
        </p:nvSpPr>
        <p:spPr>
          <a:xfrm>
            <a:off x="9527679" y="1714500"/>
            <a:ext cx="2054572" cy="4572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按置信度从高到低排序，返回前k个结果</a:t>
            </a:r>
            <a:endParaRPr lang="en-US" sz="1200" dirty="0"/>
          </a:p>
        </p:txBody>
      </p:sp>
      <p:sp>
        <p:nvSpPr>
          <p:cNvPr id="49" name="Text 17"/>
          <p:cNvSpPr/>
          <p:nvPr/>
        </p:nvSpPr>
        <p:spPr>
          <a:xfrm>
            <a:off x="9718179" y="2247900"/>
            <a:ext cx="2054572" cy="1905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按置信度排序</a:t>
            </a:r>
            <a:endParaRPr lang="en-US" sz="1050" dirty="0"/>
          </a:p>
        </p:txBody>
      </p:sp>
      <p:sp>
        <p:nvSpPr>
          <p:cNvPr id="50" name="Text 18"/>
          <p:cNvSpPr/>
          <p:nvPr/>
        </p:nvSpPr>
        <p:spPr>
          <a:xfrm>
            <a:off x="904875" y="3352800"/>
            <a:ext cx="5219700" cy="2667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关系预测可视化</a:t>
            </a:r>
            <a:endParaRPr lang="en-US" sz="1500" dirty="0"/>
          </a:p>
        </p:txBody>
      </p:sp>
      <p:sp>
        <p:nvSpPr>
          <p:cNvPr id="51" name="Text 19"/>
          <p:cNvSpPr/>
          <p:nvPr/>
        </p:nvSpPr>
        <p:spPr>
          <a:xfrm>
            <a:off x="6581775" y="3352800"/>
            <a:ext cx="5219700" cy="2667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预测示例</a:t>
            </a:r>
            <a:endParaRPr lang="en-US" sz="1500" dirty="0"/>
          </a:p>
        </p:txBody>
      </p:sp>
      <p:sp>
        <p:nvSpPr>
          <p:cNvPr id="52" name="Text 20"/>
          <p:cNvSpPr/>
          <p:nvPr/>
        </p:nvSpPr>
        <p:spPr>
          <a:xfrm>
            <a:off x="6362700" y="3733800"/>
            <a:ext cx="5219700" cy="2286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输入：</a:t>
            </a:r>
            <a:endParaRPr lang="en-US" sz="1200" dirty="0"/>
          </a:p>
        </p:txBody>
      </p:sp>
      <p:sp>
        <p:nvSpPr>
          <p:cNvPr id="53" name="Text 21"/>
          <p:cNvSpPr/>
          <p:nvPr/>
        </p:nvSpPr>
        <p:spPr>
          <a:xfrm>
            <a:off x="6362700" y="3962400"/>
            <a:ext cx="6263640" cy="2286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实体1="欧姆定律"（ID: 2），实体2="基尔霍夫定律"（ID: 3）</a:t>
            </a:r>
            <a:endParaRPr lang="en-US" sz="1200" dirty="0"/>
          </a:p>
        </p:txBody>
      </p:sp>
      <p:sp>
        <p:nvSpPr>
          <p:cNvPr id="54" name="Text 22"/>
          <p:cNvSpPr/>
          <p:nvPr/>
        </p:nvSpPr>
        <p:spPr>
          <a:xfrm>
            <a:off x="6362700" y="4305300"/>
            <a:ext cx="5219700" cy="2286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预测结果：</a:t>
            </a:r>
            <a:endParaRPr lang="en-US" sz="1200" dirty="0"/>
          </a:p>
        </p:txBody>
      </p:sp>
      <p:sp>
        <p:nvSpPr>
          <p:cNvPr id="55" name="Text 23"/>
          <p:cNvSpPr/>
          <p:nvPr/>
        </p:nvSpPr>
        <p:spPr>
          <a:xfrm>
            <a:off x="6381750" y="4533900"/>
            <a:ext cx="5410200" cy="2286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关系="基于"，置信度=0.82</a:t>
            </a:r>
            <a:endParaRPr lang="en-US" sz="1200" dirty="0"/>
          </a:p>
        </p:txBody>
      </p:sp>
      <p:sp>
        <p:nvSpPr>
          <p:cNvPr id="56" name="Text 24"/>
          <p:cNvSpPr/>
          <p:nvPr/>
        </p:nvSpPr>
        <p:spPr>
          <a:xfrm>
            <a:off x="6381750" y="4800600"/>
            <a:ext cx="5410200" cy="2286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关系="相关"，置信度=0.65</a:t>
            </a:r>
            <a:endParaRPr lang="en-US" sz="1200" dirty="0"/>
          </a:p>
        </p:txBody>
      </p:sp>
      <p:sp>
        <p:nvSpPr>
          <p:cNvPr id="57" name="Text 25"/>
          <p:cNvSpPr/>
          <p:nvPr/>
        </p:nvSpPr>
        <p:spPr>
          <a:xfrm>
            <a:off x="6381750" y="5067300"/>
            <a:ext cx="5410200" cy="2286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关系="扩展"，置信度=0.45</a:t>
            </a:r>
            <a:endParaRPr lang="en-US" sz="1200" dirty="0"/>
          </a:p>
        </p:txBody>
      </p:sp>
      <p:sp>
        <p:nvSpPr>
          <p:cNvPr id="58" name="Text 26"/>
          <p:cNvSpPr/>
          <p:nvPr/>
        </p:nvSpPr>
        <p:spPr>
          <a:xfrm>
            <a:off x="876300" y="6096000"/>
            <a:ext cx="10972800" cy="2667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应用场景</a:t>
            </a:r>
            <a:endParaRPr lang="en-US" sz="1500" dirty="0"/>
          </a:p>
        </p:txBody>
      </p:sp>
      <p:sp>
        <p:nvSpPr>
          <p:cNvPr id="59" name="Text 27"/>
          <p:cNvSpPr/>
          <p:nvPr/>
        </p:nvSpPr>
        <p:spPr>
          <a:xfrm>
            <a:off x="876300" y="6457950"/>
            <a:ext cx="1280160" cy="2286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补全缺失的关系</a:t>
            </a:r>
            <a:endParaRPr lang="en-US" sz="1200" dirty="0"/>
          </a:p>
        </p:txBody>
      </p:sp>
      <p:sp>
        <p:nvSpPr>
          <p:cNvPr id="60" name="Text 28"/>
          <p:cNvSpPr/>
          <p:nvPr/>
        </p:nvSpPr>
        <p:spPr>
          <a:xfrm>
            <a:off x="5543550" y="6457950"/>
            <a:ext cx="1828800" cy="2286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发现潜在的知识点关联</a:t>
            </a:r>
            <a:endParaRPr lang="en-US" sz="1200" dirty="0"/>
          </a:p>
        </p:txBody>
      </p:sp>
      <p:sp>
        <p:nvSpPr>
          <p:cNvPr id="61" name="Text 29"/>
          <p:cNvSpPr/>
          <p:nvPr/>
        </p:nvSpPr>
        <p:spPr>
          <a:xfrm>
            <a:off x="10668000" y="6457950"/>
            <a:ext cx="1097280" cy="2286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推荐学习路径</a:t>
            </a:r>
            <a:endParaRPr lang="en-US" sz="1200" dirty="0"/>
          </a:p>
        </p:txBody>
      </p:sp>
      <p:sp>
        <p:nvSpPr>
          <p:cNvPr id="62" name="Text 30"/>
          <p:cNvSpPr/>
          <p:nvPr/>
        </p:nvSpPr>
        <p:spPr>
          <a:xfrm>
            <a:off x="11387455" y="6934200"/>
            <a:ext cx="759460" cy="2286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12 / 19</a:t>
            </a:r>
            <a:endParaRPr lang="en-US" sz="12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7086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762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914400"/>
            <a:ext cx="914400" cy="381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181100"/>
            <a:ext cx="11277600" cy="28956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1409700"/>
            <a:ext cx="10820400" cy="24384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" y="4305300"/>
            <a:ext cx="5524500" cy="23241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5800" y="4562475"/>
            <a:ext cx="257175" cy="2286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5800" y="5029200"/>
            <a:ext cx="228600" cy="2286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5800" y="5410200"/>
            <a:ext cx="228600" cy="2286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5800" y="5791200"/>
            <a:ext cx="228600" cy="2286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5800" y="6172200"/>
            <a:ext cx="228600" cy="2286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10300" y="4305300"/>
            <a:ext cx="5524500" cy="23241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38900" y="4562475"/>
            <a:ext cx="228600" cy="2286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438900" y="5029200"/>
            <a:ext cx="228600" cy="2286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211318" y="5019675"/>
            <a:ext cx="133350" cy="1524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863310" y="5019675"/>
            <a:ext cx="133350" cy="1524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438900" y="5410200"/>
            <a:ext cx="228600" cy="2286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668518" y="5400675"/>
            <a:ext cx="133350" cy="1524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192071" y="5400675"/>
            <a:ext cx="133350" cy="15240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438900" y="5791200"/>
            <a:ext cx="228600" cy="22860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516118" y="5781675"/>
            <a:ext cx="133350" cy="152400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245650" y="5781675"/>
            <a:ext cx="133350" cy="152400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438900" y="6172200"/>
            <a:ext cx="228600" cy="228600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125718" y="6162675"/>
            <a:ext cx="133350" cy="152400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010400"/>
            <a:ext cx="12192000" cy="76200"/>
          </a:xfrm>
          <a:prstGeom prst="rect">
            <a:avLst/>
          </a:prstGeom>
        </p:spPr>
      </p:pic>
      <p:sp>
        <p:nvSpPr>
          <p:cNvPr id="27" name="Text 0"/>
          <p:cNvSpPr/>
          <p:nvPr/>
        </p:nvSpPr>
        <p:spPr>
          <a:xfrm>
            <a:off x="457200" y="457200"/>
            <a:ext cx="11277600" cy="3810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1A5F7A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四个模块的协作流程</a:t>
            </a:r>
            <a:endParaRPr lang="en-US" sz="2700" dirty="0"/>
          </a:p>
        </p:txBody>
      </p:sp>
      <p:sp>
        <p:nvSpPr>
          <p:cNvPr id="28" name="Text 1"/>
          <p:cNvSpPr/>
          <p:nvPr/>
        </p:nvSpPr>
        <p:spPr>
          <a:xfrm>
            <a:off x="1019175" y="4533900"/>
            <a:ext cx="5067300" cy="3048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模块依赖关系</a:t>
            </a:r>
            <a:endParaRPr lang="en-US" sz="1800" dirty="0"/>
          </a:p>
        </p:txBody>
      </p:sp>
      <p:sp>
        <p:nvSpPr>
          <p:cNvPr id="29" name="Text 2"/>
          <p:cNvSpPr/>
          <p:nvPr/>
        </p:nvSpPr>
        <p:spPr>
          <a:xfrm>
            <a:off x="757535" y="5048250"/>
            <a:ext cx="101977" cy="1905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1</a:t>
            </a:r>
            <a:endParaRPr lang="en-US" sz="1050" dirty="0"/>
          </a:p>
        </p:txBody>
      </p:sp>
      <p:sp>
        <p:nvSpPr>
          <p:cNvPr id="30" name="Text 3"/>
          <p:cNvSpPr/>
          <p:nvPr/>
        </p:nvSpPr>
        <p:spPr>
          <a:xfrm>
            <a:off x="1028700" y="5010150"/>
            <a:ext cx="1706106" cy="180975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kg_extraction.py：</a:t>
            </a:r>
            <a:endParaRPr lang="en-US" sz="1200" dirty="0"/>
          </a:p>
        </p:txBody>
      </p:sp>
      <p:sp>
        <p:nvSpPr>
          <p:cNvPr id="31" name="Text 4"/>
          <p:cNvSpPr/>
          <p:nvPr/>
        </p:nvSpPr>
        <p:spPr>
          <a:xfrm>
            <a:off x="2498973" y="5010150"/>
            <a:ext cx="2194560" cy="180975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独立运行，不依赖其他模块</a:t>
            </a:r>
            <a:endParaRPr lang="en-US" sz="1200" dirty="0"/>
          </a:p>
        </p:txBody>
      </p:sp>
      <p:sp>
        <p:nvSpPr>
          <p:cNvPr id="32" name="Text 5"/>
          <p:cNvSpPr/>
          <p:nvPr/>
        </p:nvSpPr>
        <p:spPr>
          <a:xfrm>
            <a:off x="757535" y="5429250"/>
            <a:ext cx="101977" cy="1905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2</a:t>
            </a:r>
            <a:endParaRPr lang="en-US" sz="1050" dirty="0"/>
          </a:p>
        </p:txBody>
      </p:sp>
      <p:sp>
        <p:nvSpPr>
          <p:cNvPr id="33" name="Text 6"/>
          <p:cNvSpPr/>
          <p:nvPr/>
        </p:nvSpPr>
        <p:spPr>
          <a:xfrm>
            <a:off x="1028700" y="5391150"/>
            <a:ext cx="1551980" cy="180975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train_model.py：</a:t>
            </a:r>
            <a:endParaRPr lang="en-US" sz="1200" dirty="0"/>
          </a:p>
        </p:txBody>
      </p:sp>
      <p:sp>
        <p:nvSpPr>
          <p:cNvPr id="34" name="Text 7"/>
          <p:cNvSpPr/>
          <p:nvPr/>
        </p:nvSpPr>
        <p:spPr>
          <a:xfrm>
            <a:off x="2370534" y="5391150"/>
            <a:ext cx="1995964" cy="180975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调用kg_embedding.py</a:t>
            </a:r>
            <a:endParaRPr lang="en-US" sz="1200" dirty="0"/>
          </a:p>
        </p:txBody>
      </p:sp>
      <p:sp>
        <p:nvSpPr>
          <p:cNvPr id="35" name="Text 8"/>
          <p:cNvSpPr/>
          <p:nvPr/>
        </p:nvSpPr>
        <p:spPr>
          <a:xfrm>
            <a:off x="757535" y="5810250"/>
            <a:ext cx="101977" cy="1905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3</a:t>
            </a:r>
            <a:endParaRPr lang="en-US" sz="1050" dirty="0"/>
          </a:p>
        </p:txBody>
      </p:sp>
      <p:sp>
        <p:nvSpPr>
          <p:cNvPr id="36" name="Text 9"/>
          <p:cNvSpPr/>
          <p:nvPr/>
        </p:nvSpPr>
        <p:spPr>
          <a:xfrm>
            <a:off x="1028700" y="5772150"/>
            <a:ext cx="1813084" cy="180975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kg_embedding.py：</a:t>
            </a:r>
            <a:endParaRPr lang="en-US" sz="1200" dirty="0"/>
          </a:p>
        </p:txBody>
      </p:sp>
      <p:sp>
        <p:nvSpPr>
          <p:cNvPr id="37" name="Text 10"/>
          <p:cNvSpPr/>
          <p:nvPr/>
        </p:nvSpPr>
        <p:spPr>
          <a:xfrm>
            <a:off x="2588121" y="5772150"/>
            <a:ext cx="1917740" cy="180975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被train_model.py调用</a:t>
            </a:r>
            <a:endParaRPr lang="en-US" sz="1200" dirty="0"/>
          </a:p>
        </p:txBody>
      </p:sp>
      <p:sp>
        <p:nvSpPr>
          <p:cNvPr id="38" name="Text 11"/>
          <p:cNvSpPr/>
          <p:nvPr/>
        </p:nvSpPr>
        <p:spPr>
          <a:xfrm>
            <a:off x="757535" y="6191250"/>
            <a:ext cx="101977" cy="1905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4</a:t>
            </a:r>
            <a:endParaRPr lang="en-US" sz="1050" dirty="0"/>
          </a:p>
        </p:txBody>
      </p:sp>
      <p:sp>
        <p:nvSpPr>
          <p:cNvPr id="39" name="Text 12"/>
          <p:cNvSpPr/>
          <p:nvPr/>
        </p:nvSpPr>
        <p:spPr>
          <a:xfrm>
            <a:off x="1028700" y="6153150"/>
            <a:ext cx="1799153" cy="180975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kg_completion.py：</a:t>
            </a:r>
            <a:endParaRPr lang="en-US" sz="1200" dirty="0"/>
          </a:p>
        </p:txBody>
      </p:sp>
      <p:sp>
        <p:nvSpPr>
          <p:cNvPr id="40" name="Text 13"/>
          <p:cNvSpPr/>
          <p:nvPr/>
        </p:nvSpPr>
        <p:spPr>
          <a:xfrm>
            <a:off x="2576513" y="6153150"/>
            <a:ext cx="1463040" cy="180975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依赖训练好的模型</a:t>
            </a:r>
            <a:endParaRPr lang="en-US" sz="1200" dirty="0"/>
          </a:p>
        </p:txBody>
      </p:sp>
      <p:sp>
        <p:nvSpPr>
          <p:cNvPr id="41" name="Text 14"/>
          <p:cNvSpPr/>
          <p:nvPr/>
        </p:nvSpPr>
        <p:spPr>
          <a:xfrm>
            <a:off x="6743700" y="4533900"/>
            <a:ext cx="5067300" cy="3048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数据流向</a:t>
            </a:r>
            <a:endParaRPr lang="en-US" sz="1800" dirty="0"/>
          </a:p>
        </p:txBody>
      </p:sp>
      <p:sp>
        <p:nvSpPr>
          <p:cNvPr id="42" name="Text 15"/>
          <p:cNvSpPr/>
          <p:nvPr/>
        </p:nvSpPr>
        <p:spPr>
          <a:xfrm>
            <a:off x="6510635" y="5048250"/>
            <a:ext cx="101977" cy="1905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1</a:t>
            </a:r>
            <a:endParaRPr lang="en-US" sz="1050" dirty="0"/>
          </a:p>
        </p:txBody>
      </p:sp>
      <p:sp>
        <p:nvSpPr>
          <p:cNvPr id="43" name="Text 16"/>
          <p:cNvSpPr/>
          <p:nvPr/>
        </p:nvSpPr>
        <p:spPr>
          <a:xfrm>
            <a:off x="6781800" y="4991100"/>
            <a:ext cx="3721894" cy="2286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文本 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    kg_extraction.py 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    实体和关系</a:t>
            </a:r>
            <a:endParaRPr lang="en-US" sz="1200" dirty="0"/>
          </a:p>
        </p:txBody>
      </p:sp>
      <p:sp>
        <p:nvSpPr>
          <p:cNvPr id="44" name="Text 17"/>
          <p:cNvSpPr/>
          <p:nvPr/>
        </p:nvSpPr>
        <p:spPr>
          <a:xfrm>
            <a:off x="6510635" y="5429250"/>
            <a:ext cx="101977" cy="1905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2</a:t>
            </a:r>
            <a:endParaRPr lang="en-US" sz="1050" dirty="0"/>
          </a:p>
        </p:txBody>
      </p:sp>
      <p:sp>
        <p:nvSpPr>
          <p:cNvPr id="45" name="Text 18"/>
          <p:cNvSpPr/>
          <p:nvPr/>
        </p:nvSpPr>
        <p:spPr>
          <a:xfrm>
            <a:off x="6781800" y="5372100"/>
            <a:ext cx="3933527" cy="2286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实体和关系 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   train_model.py 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    训练模型</a:t>
            </a:r>
            <a:endParaRPr lang="en-US" sz="1200" dirty="0"/>
          </a:p>
        </p:txBody>
      </p:sp>
      <p:sp>
        <p:nvSpPr>
          <p:cNvPr id="46" name="Text 19"/>
          <p:cNvSpPr/>
          <p:nvPr/>
        </p:nvSpPr>
        <p:spPr>
          <a:xfrm>
            <a:off x="6510635" y="5810250"/>
            <a:ext cx="101977" cy="1905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3</a:t>
            </a:r>
            <a:endParaRPr lang="en-US" sz="1050" dirty="0"/>
          </a:p>
        </p:txBody>
      </p:sp>
      <p:sp>
        <p:nvSpPr>
          <p:cNvPr id="47" name="Text 20"/>
          <p:cNvSpPr/>
          <p:nvPr/>
        </p:nvSpPr>
        <p:spPr>
          <a:xfrm>
            <a:off x="6781800" y="5753100"/>
            <a:ext cx="3997821" cy="2286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训练模型 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   kg_completion.py 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    补全关系</a:t>
            </a:r>
            <a:endParaRPr lang="en-US" sz="1200" dirty="0"/>
          </a:p>
        </p:txBody>
      </p:sp>
      <p:sp>
        <p:nvSpPr>
          <p:cNvPr id="48" name="Text 21"/>
          <p:cNvSpPr/>
          <p:nvPr/>
        </p:nvSpPr>
        <p:spPr>
          <a:xfrm>
            <a:off x="6510635" y="6191250"/>
            <a:ext cx="101977" cy="1905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4</a:t>
            </a:r>
            <a:endParaRPr lang="en-US" sz="1050" dirty="0"/>
          </a:p>
        </p:txBody>
      </p:sp>
      <p:sp>
        <p:nvSpPr>
          <p:cNvPr id="49" name="Text 22"/>
          <p:cNvSpPr/>
          <p:nvPr/>
        </p:nvSpPr>
        <p:spPr>
          <a:xfrm>
            <a:off x="6781800" y="6134100"/>
            <a:ext cx="2836783" cy="2286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补全后的知识图谱 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   可视化展示</a:t>
            </a:r>
            <a:endParaRPr lang="en-US" sz="1200" dirty="0"/>
          </a:p>
        </p:txBody>
      </p:sp>
      <p:sp>
        <p:nvSpPr>
          <p:cNvPr id="50" name="Text 23"/>
          <p:cNvSpPr/>
          <p:nvPr/>
        </p:nvSpPr>
        <p:spPr>
          <a:xfrm>
            <a:off x="11397615" y="6705600"/>
            <a:ext cx="749300" cy="2286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13 / 19</a:t>
            </a:r>
            <a:endParaRPr lang="en-US" sz="12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762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762000"/>
            <a:ext cx="914400" cy="381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" y="952500"/>
            <a:ext cx="11582400" cy="4572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1057275"/>
            <a:ext cx="200025" cy="2286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800" y="1485900"/>
            <a:ext cx="2781300" cy="13716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9100" y="1638300"/>
            <a:ext cx="142875" cy="1905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9100" y="1905000"/>
            <a:ext cx="2552700" cy="8382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38500" y="1485900"/>
            <a:ext cx="2781300" cy="13716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52800" y="1638300"/>
            <a:ext cx="190500" cy="1905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72200" y="1485900"/>
            <a:ext cx="2781300" cy="13716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86500" y="1638300"/>
            <a:ext cx="238125" cy="1905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05900" y="1485900"/>
            <a:ext cx="2781300" cy="13716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220200" y="1638300"/>
            <a:ext cx="190500" cy="1905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4800" y="2933700"/>
            <a:ext cx="3811042" cy="19431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19100" y="3086100"/>
            <a:ext cx="219075" cy="1905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268242" y="2933700"/>
            <a:ext cx="7618958" cy="19431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382542" y="3086100"/>
            <a:ext cx="219075" cy="19050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04800" y="4953000"/>
            <a:ext cx="11582400" cy="68580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81000" y="5067300"/>
            <a:ext cx="190500" cy="190500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81000" y="5372100"/>
            <a:ext cx="152400" cy="152400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828800" y="5372100"/>
            <a:ext cx="152400" cy="152400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276600" y="5372100"/>
            <a:ext cx="152400" cy="152400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81800"/>
            <a:ext cx="12192000" cy="76200"/>
          </a:xfrm>
          <a:prstGeom prst="rect">
            <a:avLst/>
          </a:prstGeom>
        </p:spPr>
      </p:pic>
      <p:sp>
        <p:nvSpPr>
          <p:cNvPr id="27" name="Text 0"/>
          <p:cNvSpPr/>
          <p:nvPr/>
        </p:nvSpPr>
        <p:spPr>
          <a:xfrm>
            <a:off x="304800" y="304800"/>
            <a:ext cx="11582400" cy="3810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1A5F7A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实际案例演示</a:t>
            </a:r>
            <a:endParaRPr lang="en-US" sz="2700" dirty="0"/>
          </a:p>
        </p:txBody>
      </p:sp>
      <p:sp>
        <p:nvSpPr>
          <p:cNvPr id="28" name="Text 1"/>
          <p:cNvSpPr/>
          <p:nvPr/>
        </p:nvSpPr>
        <p:spPr>
          <a:xfrm>
            <a:off x="657225" y="1028700"/>
            <a:ext cx="11430000" cy="3048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案例：从教材文本构建知识图谱</a:t>
            </a:r>
            <a:endParaRPr lang="en-US" sz="1800" dirty="0"/>
          </a:p>
        </p:txBody>
      </p:sp>
      <p:sp>
        <p:nvSpPr>
          <p:cNvPr id="29" name="Text 2"/>
          <p:cNvSpPr/>
          <p:nvPr/>
        </p:nvSpPr>
        <p:spPr>
          <a:xfrm>
            <a:off x="638175" y="1600200"/>
            <a:ext cx="3063240" cy="2667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步骤1：输入文本</a:t>
            </a:r>
            <a:endParaRPr lang="en-US" sz="1500" dirty="0"/>
          </a:p>
        </p:txBody>
      </p:sp>
      <p:sp>
        <p:nvSpPr>
          <p:cNvPr id="30" name="Text 3"/>
          <p:cNvSpPr/>
          <p:nvPr/>
        </p:nvSpPr>
        <p:spPr>
          <a:xfrm>
            <a:off x="457200" y="1905000"/>
            <a:ext cx="2552700" cy="8382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"运算放大器是一种高增益、直接耦合的差分放大器。基尔霍夫定律基于欧姆定律，包含电流定律和电压定律。滤波器应用于信号处理中，可以滤除噪声。"</a:t>
            </a:r>
            <a:endParaRPr lang="en-US" sz="1050" dirty="0"/>
          </a:p>
        </p:txBody>
      </p:sp>
      <p:sp>
        <p:nvSpPr>
          <p:cNvPr id="31" name="Text 4"/>
          <p:cNvSpPr/>
          <p:nvPr/>
        </p:nvSpPr>
        <p:spPr>
          <a:xfrm>
            <a:off x="3619500" y="1600200"/>
            <a:ext cx="3063240" cy="2667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步骤2：知识抽取</a:t>
            </a:r>
            <a:endParaRPr lang="en-US" sz="1500" dirty="0"/>
          </a:p>
        </p:txBody>
      </p:sp>
      <p:sp>
        <p:nvSpPr>
          <p:cNvPr id="32" name="Text 5"/>
          <p:cNvSpPr/>
          <p:nvPr/>
        </p:nvSpPr>
        <p:spPr>
          <a:xfrm>
            <a:off x="3352800" y="1905000"/>
            <a:ext cx="3063240" cy="1905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highlight>
                  <a:srgbClr val="57C5B6"/>
                </a:highlight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运算放大器</a:t>
            </a:r>
            <a:r>
              <a:rPr lang="en-US" sz="10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→ 差分放大器</a:t>
            </a:r>
            <a:endParaRPr lang="en-US" sz="1050" dirty="0"/>
          </a:p>
        </p:txBody>
      </p:sp>
      <p:sp>
        <p:nvSpPr>
          <p:cNvPr id="33" name="Text 6"/>
          <p:cNvSpPr/>
          <p:nvPr/>
        </p:nvSpPr>
        <p:spPr>
          <a:xfrm>
            <a:off x="3352800" y="2133600"/>
            <a:ext cx="2552700" cy="1905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highlight>
                  <a:srgbClr val="1A5F7A"/>
                </a:highlight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基于</a:t>
            </a:r>
            <a:r>
              <a:rPr lang="en-US" sz="10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关系提取</a:t>
            </a:r>
            <a:endParaRPr lang="en-US" sz="1050" dirty="0"/>
          </a:p>
        </p:txBody>
      </p:sp>
      <p:sp>
        <p:nvSpPr>
          <p:cNvPr id="34" name="Text 7"/>
          <p:cNvSpPr/>
          <p:nvPr/>
        </p:nvSpPr>
        <p:spPr>
          <a:xfrm>
            <a:off x="3352800" y="2362200"/>
            <a:ext cx="2552700" cy="1905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highlight>
                  <a:srgbClr val="1A5F7A"/>
                </a:highlight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包含</a:t>
            </a:r>
            <a:r>
              <a:rPr lang="en-US" sz="10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关系提取</a:t>
            </a:r>
            <a:endParaRPr lang="en-US" sz="1050" dirty="0"/>
          </a:p>
        </p:txBody>
      </p:sp>
      <p:sp>
        <p:nvSpPr>
          <p:cNvPr id="35" name="Text 8"/>
          <p:cNvSpPr/>
          <p:nvPr/>
        </p:nvSpPr>
        <p:spPr>
          <a:xfrm>
            <a:off x="6600825" y="1600200"/>
            <a:ext cx="3063240" cy="2667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步骤3：模型训练</a:t>
            </a:r>
            <a:endParaRPr lang="en-US" sz="1500" dirty="0"/>
          </a:p>
        </p:txBody>
      </p:sp>
      <p:sp>
        <p:nvSpPr>
          <p:cNvPr id="36" name="Text 9"/>
          <p:cNvSpPr/>
          <p:nvPr/>
        </p:nvSpPr>
        <p:spPr>
          <a:xfrm>
            <a:off x="6286500" y="1905000"/>
            <a:ext cx="3063240" cy="1905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训练TransE嵌入模型</a:t>
            </a:r>
            <a:endParaRPr lang="en-US" sz="1050" dirty="0"/>
          </a:p>
        </p:txBody>
      </p:sp>
      <p:sp>
        <p:nvSpPr>
          <p:cNvPr id="37" name="Text 10"/>
          <p:cNvSpPr/>
          <p:nvPr/>
        </p:nvSpPr>
        <p:spPr>
          <a:xfrm>
            <a:off x="6286500" y="2133600"/>
            <a:ext cx="3063240" cy="1905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学习实体和关系的向量表示</a:t>
            </a:r>
            <a:endParaRPr lang="en-US" sz="1050" dirty="0"/>
          </a:p>
        </p:txBody>
      </p:sp>
      <p:sp>
        <p:nvSpPr>
          <p:cNvPr id="38" name="Text 11"/>
          <p:cNvSpPr/>
          <p:nvPr/>
        </p:nvSpPr>
        <p:spPr>
          <a:xfrm>
            <a:off x="6286500" y="2362200"/>
            <a:ext cx="3063240" cy="1905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192个节点，29种关系</a:t>
            </a:r>
            <a:endParaRPr lang="en-US" sz="1050" dirty="0"/>
          </a:p>
        </p:txBody>
      </p:sp>
      <p:sp>
        <p:nvSpPr>
          <p:cNvPr id="39" name="Text 12"/>
          <p:cNvSpPr/>
          <p:nvPr/>
        </p:nvSpPr>
        <p:spPr>
          <a:xfrm>
            <a:off x="9486900" y="1600200"/>
            <a:ext cx="3063240" cy="2667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步骤4：知识补全</a:t>
            </a:r>
            <a:endParaRPr lang="en-US" sz="1500" dirty="0"/>
          </a:p>
        </p:txBody>
      </p:sp>
      <p:sp>
        <p:nvSpPr>
          <p:cNvPr id="40" name="Text 13"/>
          <p:cNvSpPr/>
          <p:nvPr/>
        </p:nvSpPr>
        <p:spPr>
          <a:xfrm>
            <a:off x="9220200" y="1905000"/>
            <a:ext cx="2552700" cy="1905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预测缺失关系</a:t>
            </a:r>
            <a:endParaRPr lang="en-US" sz="1050" dirty="0"/>
          </a:p>
        </p:txBody>
      </p:sp>
      <p:sp>
        <p:nvSpPr>
          <p:cNvPr id="41" name="Text 14"/>
          <p:cNvSpPr/>
          <p:nvPr/>
        </p:nvSpPr>
        <p:spPr>
          <a:xfrm>
            <a:off x="9220200" y="2133600"/>
            <a:ext cx="2552700" cy="3810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(差分放大器, 相关, 运算放大器) 置信度: 0.72</a:t>
            </a:r>
            <a:endParaRPr lang="en-US" sz="1050" dirty="0"/>
          </a:p>
        </p:txBody>
      </p:sp>
      <p:sp>
        <p:nvSpPr>
          <p:cNvPr id="42" name="Text 15"/>
          <p:cNvSpPr/>
          <p:nvPr/>
        </p:nvSpPr>
        <p:spPr>
          <a:xfrm>
            <a:off x="9220200" y="2552700"/>
            <a:ext cx="3063240" cy="1905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(信号处理, 应用, 滤波器) 置信度: 0.68</a:t>
            </a:r>
            <a:endParaRPr lang="en-US" sz="1050" dirty="0"/>
          </a:p>
        </p:txBody>
      </p:sp>
      <p:sp>
        <p:nvSpPr>
          <p:cNvPr id="43" name="Text 16"/>
          <p:cNvSpPr/>
          <p:nvPr/>
        </p:nvSpPr>
        <p:spPr>
          <a:xfrm>
            <a:off x="714375" y="3048000"/>
            <a:ext cx="3582442" cy="2667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文本中的实体与关系</a:t>
            </a:r>
            <a:endParaRPr lang="en-US" sz="1500" dirty="0"/>
          </a:p>
        </p:txBody>
      </p:sp>
      <p:sp>
        <p:nvSpPr>
          <p:cNvPr id="44" name="Text 17"/>
          <p:cNvSpPr/>
          <p:nvPr/>
        </p:nvSpPr>
        <p:spPr>
          <a:xfrm>
            <a:off x="419100" y="3390900"/>
            <a:ext cx="4298930" cy="216694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705"/>
              </a:lnSpc>
              <a:buNone/>
            </a:pPr>
            <a:r>
              <a:rPr lang="en-US" sz="1050" dirty="0">
                <a:solidFill>
                  <a:srgbClr val="374151"/>
                </a:solidFill>
                <a:highlight>
                  <a:srgbClr val="57C5B6"/>
                </a:highlight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运算放大器</a:t>
            </a:r>
            <a:r>
              <a:rPr lang="en-US" sz="10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是一种高增益、直接耦合的</a:t>
            </a:r>
            <a:r>
              <a:rPr lang="en-US" sz="1050" dirty="0">
                <a:solidFill>
                  <a:srgbClr val="374151"/>
                </a:solidFill>
                <a:highlight>
                  <a:srgbClr val="57C5B6"/>
                </a:highlight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差分放大器</a:t>
            </a:r>
            <a:r>
              <a:rPr lang="en-US" sz="10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。</a:t>
            </a:r>
            <a:endParaRPr lang="en-US" sz="1050" dirty="0"/>
          </a:p>
        </p:txBody>
      </p:sp>
      <p:sp>
        <p:nvSpPr>
          <p:cNvPr id="45" name="Text 18"/>
          <p:cNvSpPr/>
          <p:nvPr/>
        </p:nvSpPr>
        <p:spPr>
          <a:xfrm>
            <a:off x="419100" y="3645694"/>
            <a:ext cx="4298930" cy="216694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705"/>
              </a:lnSpc>
              <a:buNone/>
            </a:pPr>
            <a:r>
              <a:rPr lang="en-US" sz="1050" dirty="0">
                <a:solidFill>
                  <a:srgbClr val="374151"/>
                </a:solidFill>
                <a:highlight>
                  <a:srgbClr val="57C5B6"/>
                </a:highlight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基尔霍夫定律</a:t>
            </a:r>
            <a:r>
              <a:rPr lang="en-US" sz="10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基于</a:t>
            </a:r>
            <a:r>
              <a:rPr lang="en-US" sz="1050" dirty="0">
                <a:solidFill>
                  <a:srgbClr val="374151"/>
                </a:solidFill>
                <a:highlight>
                  <a:srgbClr val="57C5B6"/>
                </a:highlight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欧姆定律</a:t>
            </a:r>
            <a:r>
              <a:rPr lang="en-US" sz="10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，</a:t>
            </a:r>
            <a:r>
              <a:rPr lang="en-US" sz="1050" dirty="0">
                <a:solidFill>
                  <a:srgbClr val="374151"/>
                </a:solidFill>
                <a:highlight>
                  <a:srgbClr val="1A5F7A"/>
                </a:highlight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包含</a:t>
            </a:r>
            <a:r>
              <a:rPr lang="en-US" sz="10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电流定律和电压定律。</a:t>
            </a:r>
            <a:endParaRPr lang="en-US" sz="1050" dirty="0"/>
          </a:p>
        </p:txBody>
      </p:sp>
      <p:sp>
        <p:nvSpPr>
          <p:cNvPr id="46" name="Text 19"/>
          <p:cNvSpPr/>
          <p:nvPr/>
        </p:nvSpPr>
        <p:spPr>
          <a:xfrm>
            <a:off x="419100" y="3900488"/>
            <a:ext cx="4298930" cy="216694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705"/>
              </a:lnSpc>
              <a:buNone/>
            </a:pPr>
            <a:r>
              <a:rPr lang="en-US" sz="1050" dirty="0">
                <a:solidFill>
                  <a:srgbClr val="374151"/>
                </a:solidFill>
                <a:highlight>
                  <a:srgbClr val="57C5B6"/>
                </a:highlight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滤波器</a:t>
            </a:r>
            <a:r>
              <a:rPr lang="en-US" sz="10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应用于</a:t>
            </a:r>
            <a:r>
              <a:rPr lang="en-US" sz="1050" dirty="0">
                <a:solidFill>
                  <a:srgbClr val="374151"/>
                </a:solidFill>
                <a:highlight>
                  <a:srgbClr val="57C5B6"/>
                </a:highlight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信号处理</a:t>
            </a:r>
            <a:r>
              <a:rPr lang="en-US" sz="10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中，可以滤除噪声。</a:t>
            </a:r>
            <a:endParaRPr lang="en-US" sz="1050" dirty="0"/>
          </a:p>
        </p:txBody>
      </p:sp>
      <p:sp>
        <p:nvSpPr>
          <p:cNvPr id="47" name="Text 20"/>
          <p:cNvSpPr/>
          <p:nvPr/>
        </p:nvSpPr>
        <p:spPr>
          <a:xfrm>
            <a:off x="4677817" y="3048000"/>
            <a:ext cx="7390358" cy="2667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知识图谱可视化</a:t>
            </a:r>
            <a:endParaRPr lang="en-US" sz="1500" dirty="0"/>
          </a:p>
        </p:txBody>
      </p:sp>
      <p:sp>
        <p:nvSpPr>
          <p:cNvPr id="48" name="Text 21"/>
          <p:cNvSpPr/>
          <p:nvPr/>
        </p:nvSpPr>
        <p:spPr>
          <a:xfrm>
            <a:off x="647700" y="5029200"/>
            <a:ext cx="11430000" cy="2667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输出结果</a:t>
            </a:r>
            <a:endParaRPr lang="en-US" sz="1500" dirty="0"/>
          </a:p>
        </p:txBody>
      </p:sp>
      <p:sp>
        <p:nvSpPr>
          <p:cNvPr id="49" name="Text 22"/>
          <p:cNvSpPr/>
          <p:nvPr/>
        </p:nvSpPr>
        <p:spPr>
          <a:xfrm>
            <a:off x="609600" y="5334000"/>
            <a:ext cx="1097280" cy="2286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完整知识图谱</a:t>
            </a:r>
            <a:endParaRPr lang="en-US" sz="1200" dirty="0"/>
          </a:p>
        </p:txBody>
      </p:sp>
      <p:sp>
        <p:nvSpPr>
          <p:cNvPr id="50" name="Text 23"/>
          <p:cNvSpPr/>
          <p:nvPr/>
        </p:nvSpPr>
        <p:spPr>
          <a:xfrm>
            <a:off x="2057400" y="5334000"/>
            <a:ext cx="1097280" cy="2286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新提取的实体</a:t>
            </a:r>
            <a:endParaRPr lang="en-US" sz="1200" dirty="0"/>
          </a:p>
        </p:txBody>
      </p:sp>
      <p:sp>
        <p:nvSpPr>
          <p:cNvPr id="51" name="Text 24"/>
          <p:cNvSpPr/>
          <p:nvPr/>
        </p:nvSpPr>
        <p:spPr>
          <a:xfrm>
            <a:off x="3505200" y="5334000"/>
            <a:ext cx="914400" cy="2286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补全的关系</a:t>
            </a:r>
            <a:endParaRPr lang="en-US" sz="1200" dirty="0"/>
          </a:p>
        </p:txBody>
      </p:sp>
      <p:sp>
        <p:nvSpPr>
          <p:cNvPr id="52" name="Text 25"/>
          <p:cNvSpPr/>
          <p:nvPr/>
        </p:nvSpPr>
        <p:spPr>
          <a:xfrm>
            <a:off x="11417300" y="6477000"/>
            <a:ext cx="729615" cy="2286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14 / 19</a:t>
            </a:r>
            <a:endParaRPr lang="en-US" sz="1200" dirty="0"/>
          </a:p>
        </p:txBody>
      </p:sp>
      <p:pic>
        <p:nvPicPr>
          <p:cNvPr id="53" name="图片 52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172200" y="3195320"/>
            <a:ext cx="1438275" cy="1681480"/>
          </a:xfrm>
          <a:prstGeom prst="rect">
            <a:avLst/>
          </a:prstGeom>
        </p:spPr>
      </p:pic>
      <p:pic>
        <p:nvPicPr>
          <p:cNvPr id="54" name="图片 53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176260" y="3048000"/>
            <a:ext cx="1369060" cy="182372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762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838200"/>
            <a:ext cx="914400" cy="381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1028700"/>
            <a:ext cx="11430000" cy="8763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400" y="1295400"/>
            <a:ext cx="285750" cy="3429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000" y="2085975"/>
            <a:ext cx="285750" cy="2286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1000" y="2476500"/>
            <a:ext cx="5600700" cy="7239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5300" y="2647950"/>
            <a:ext cx="381000" cy="3810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0075" y="2705100"/>
            <a:ext cx="171450" cy="2667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1000" y="3314700"/>
            <a:ext cx="5600700" cy="7239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5300" y="3486150"/>
            <a:ext cx="381000" cy="3810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6263" y="3543300"/>
            <a:ext cx="219075" cy="2667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81000" y="4152900"/>
            <a:ext cx="5600700" cy="7239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5300" y="4324350"/>
            <a:ext cx="381000" cy="3810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00075" y="4381500"/>
            <a:ext cx="171450" cy="266700"/>
          </a:xfrm>
          <a:prstGeom prst="rect">
            <a:avLst/>
          </a:prstGeom>
        </p:spPr>
      </p:pic>
      <p:pic>
        <p:nvPicPr>
          <p:cNvPr id="27" name="Image 25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81800"/>
            <a:ext cx="12192000" cy="76200"/>
          </a:xfrm>
          <a:prstGeom prst="rect">
            <a:avLst/>
          </a:prstGeom>
        </p:spPr>
      </p:pic>
      <p:sp>
        <p:nvSpPr>
          <p:cNvPr id="28" name="Text 0"/>
          <p:cNvSpPr/>
          <p:nvPr/>
        </p:nvSpPr>
        <p:spPr>
          <a:xfrm>
            <a:off x="381000" y="381000"/>
            <a:ext cx="11430000" cy="3810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zh-CN" altLang="en-US" sz="2700" b="1" dirty="0">
                <a:solidFill>
                  <a:srgbClr val="1A5F7A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布局策略</a:t>
            </a:r>
            <a:r>
              <a:rPr lang="en-US" altLang="zh-CN" sz="2700" b="1" dirty="0">
                <a:solidFill>
                  <a:srgbClr val="1A5F7A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                        </a:t>
            </a:r>
            <a:r>
              <a:rPr lang="zh-CN" altLang="en-US" sz="2700" b="1" dirty="0">
                <a:solidFill>
                  <a:srgbClr val="1A5F7A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力导向</a:t>
            </a:r>
            <a:r>
              <a:rPr lang="zh-CN" altLang="en-US" sz="2700" b="1" dirty="0">
                <a:solidFill>
                  <a:srgbClr val="1A5F7A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布局</a:t>
            </a:r>
            <a:endParaRPr lang="zh-CN" altLang="en-US" sz="2700" b="1" dirty="0">
              <a:solidFill>
                <a:srgbClr val="1A5F7A"/>
              </a:solidFill>
              <a:latin typeface="ui-sans-serif" pitchFamily="34" charset="0"/>
              <a:ea typeface="ui-sans-serif" pitchFamily="34" charset="-122"/>
              <a:cs typeface="ui-sans-serif" pitchFamily="34" charset="-120"/>
            </a:endParaRPr>
          </a:p>
        </p:txBody>
      </p:sp>
      <p:sp>
        <p:nvSpPr>
          <p:cNvPr id="29" name="Text 1"/>
          <p:cNvSpPr/>
          <p:nvPr/>
        </p:nvSpPr>
        <p:spPr>
          <a:xfrm>
            <a:off x="971550" y="1181100"/>
            <a:ext cx="10147935" cy="3048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zh-CN" altLang="en-US" sz="1800" dirty="0"/>
              <a:t>如何将</a:t>
            </a:r>
            <a:r>
              <a:rPr lang="en-US" altLang="zh-CN" sz="1800" dirty="0"/>
              <a:t>192</a:t>
            </a:r>
            <a:r>
              <a:rPr lang="zh-CN" altLang="en-US" sz="1800" dirty="0"/>
              <a:t>个知识点节点和</a:t>
            </a:r>
            <a:r>
              <a:rPr lang="en-US" altLang="zh-CN" sz="1800" dirty="0"/>
              <a:t>191</a:t>
            </a:r>
            <a:r>
              <a:rPr lang="zh-CN" altLang="en-US" sz="1800" dirty="0"/>
              <a:t>条关系边，自动排列在屏幕上，让相关的节点靠近，不相关的节点分离？</a:t>
            </a:r>
            <a:endParaRPr lang="zh-CN" altLang="en-US" sz="1800" dirty="0"/>
          </a:p>
        </p:txBody>
      </p:sp>
      <p:sp>
        <p:nvSpPr>
          <p:cNvPr id="30" name="Text 2"/>
          <p:cNvSpPr/>
          <p:nvPr/>
        </p:nvSpPr>
        <p:spPr>
          <a:xfrm>
            <a:off x="971550" y="1485900"/>
            <a:ext cx="4526280" cy="2667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zh-CN" altLang="en-US" sz="1350" dirty="0"/>
              <a:t>模拟物理系统中的力，让节点像真实的物体一样相互作用。</a:t>
            </a:r>
            <a:endParaRPr lang="zh-CN" altLang="en-US" sz="1350" dirty="0"/>
          </a:p>
        </p:txBody>
      </p:sp>
      <p:sp>
        <p:nvSpPr>
          <p:cNvPr id="31" name="Text 3"/>
          <p:cNvSpPr/>
          <p:nvPr/>
        </p:nvSpPr>
        <p:spPr>
          <a:xfrm>
            <a:off x="742950" y="2057400"/>
            <a:ext cx="5600700" cy="3048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zh-CN" altLang="en-US" sz="18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三种力共同</a:t>
            </a:r>
            <a:r>
              <a:rPr lang="zh-CN" altLang="en-US" sz="18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构建</a:t>
            </a:r>
            <a:endParaRPr lang="zh-CN" altLang="en-US" sz="1800" b="1" dirty="0">
              <a:solidFill>
                <a:srgbClr val="1F2937"/>
              </a:solidFill>
              <a:latin typeface="ui-sans-serif" pitchFamily="34" charset="0"/>
              <a:ea typeface="ui-sans-serif" pitchFamily="34" charset="-122"/>
              <a:cs typeface="ui-sans-serif" pitchFamily="34" charset="-120"/>
            </a:endParaRPr>
          </a:p>
        </p:txBody>
      </p:sp>
      <p:sp>
        <p:nvSpPr>
          <p:cNvPr id="32" name="Text 4"/>
          <p:cNvSpPr/>
          <p:nvPr/>
        </p:nvSpPr>
        <p:spPr>
          <a:xfrm>
            <a:off x="990600" y="2705100"/>
            <a:ext cx="3227070" cy="2667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zh-CN" altLang="en-US" sz="1500" dirty="0"/>
              <a:t>弹簧力（吸引相关节点）</a:t>
            </a:r>
            <a:endParaRPr lang="zh-CN" altLang="en-US" sz="1500" dirty="0"/>
          </a:p>
        </p:txBody>
      </p:sp>
      <p:sp>
        <p:nvSpPr>
          <p:cNvPr id="34" name="Text 6"/>
          <p:cNvSpPr/>
          <p:nvPr/>
        </p:nvSpPr>
        <p:spPr>
          <a:xfrm>
            <a:off x="971550" y="3543300"/>
            <a:ext cx="1828800" cy="2667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zh-CN" altLang="en-US" sz="1500" dirty="0"/>
              <a:t>排斥力（避免重叠）</a:t>
            </a:r>
            <a:endParaRPr lang="zh-CN" altLang="en-US" sz="1500" dirty="0"/>
          </a:p>
        </p:txBody>
      </p:sp>
      <p:sp>
        <p:nvSpPr>
          <p:cNvPr id="36" name="Text 8"/>
          <p:cNvSpPr/>
          <p:nvPr/>
        </p:nvSpPr>
        <p:spPr>
          <a:xfrm>
            <a:off x="1049020" y="4381500"/>
            <a:ext cx="2377440" cy="2667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zh-CN" altLang="en-US" sz="1500" dirty="0"/>
              <a:t>中心引力（保持整体紧凑）</a:t>
            </a:r>
            <a:endParaRPr lang="zh-CN" altLang="en-US" sz="1500" dirty="0"/>
          </a:p>
        </p:txBody>
      </p:sp>
      <p:sp>
        <p:nvSpPr>
          <p:cNvPr id="46" name="Text 18"/>
          <p:cNvSpPr/>
          <p:nvPr/>
        </p:nvSpPr>
        <p:spPr>
          <a:xfrm>
            <a:off x="11437620" y="6477000"/>
            <a:ext cx="689610" cy="2286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15 / 19</a:t>
            </a:r>
            <a:endParaRPr lang="en-US" sz="1200" dirty="0"/>
          </a:p>
        </p:txBody>
      </p:sp>
      <p:pic>
        <p:nvPicPr>
          <p:cNvPr id="47" name="图片 4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783705" y="2171700"/>
            <a:ext cx="4188460" cy="4188460"/>
          </a:xfrm>
          <a:prstGeom prst="rect">
            <a:avLst/>
          </a:prstGeom>
        </p:spPr>
      </p:pic>
      <p:pic>
        <p:nvPicPr>
          <p:cNvPr id="49" name="Image 12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81000" y="5038725"/>
            <a:ext cx="5600700" cy="1387475"/>
          </a:xfrm>
          <a:prstGeom prst="rect">
            <a:avLst/>
          </a:prstGeom>
        </p:spPr>
      </p:pic>
      <p:sp>
        <p:nvSpPr>
          <p:cNvPr id="48" name="文本框 47"/>
          <p:cNvSpPr txBox="1"/>
          <p:nvPr/>
        </p:nvSpPr>
        <p:spPr>
          <a:xfrm>
            <a:off x="576580" y="5179060"/>
            <a:ext cx="5123180" cy="107188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ts val="2550"/>
              </a:lnSpc>
            </a:pPr>
            <a:r>
              <a:rPr lang="zh-CN" altLang="en-US" sz="1600" b="0">
                <a:solidFill>
                  <a:schemeClr val="tx1"/>
                </a:solidFill>
                <a:latin typeface="Consolas" panose="020B0609020204030204"/>
                <a:ea typeface="Consolas" panose="020B0609020204030204"/>
              </a:rPr>
              <a:t>通过</a:t>
            </a:r>
            <a:r>
              <a:rPr lang="en-US" altLang="zh-CN" sz="1600" b="0">
                <a:solidFill>
                  <a:schemeClr val="tx1"/>
                </a:solidFill>
                <a:latin typeface="Consolas" panose="020B0609020204030204"/>
                <a:ea typeface="Consolas" panose="020B0609020204030204"/>
              </a:rPr>
              <a:t>250</a:t>
            </a:r>
            <a:r>
              <a:rPr lang="zh-CN" altLang="en-US" sz="1600" b="0">
                <a:solidFill>
                  <a:schemeClr val="tx1"/>
                </a:solidFill>
                <a:latin typeface="Consolas" panose="020B0609020204030204"/>
                <a:ea typeface="Consolas" panose="020B0609020204030204"/>
              </a:rPr>
              <a:t>次迭代计算，节点在力的作用下逐渐移动到平衡位置。我们使用</a:t>
            </a:r>
            <a:r>
              <a:rPr lang="en-US" altLang="zh-CN" sz="1600" b="0">
                <a:solidFill>
                  <a:schemeClr val="tx1"/>
                </a:solidFill>
                <a:latin typeface="Consolas" panose="020B0609020204030204"/>
                <a:ea typeface="Consolas" panose="020B0609020204030204"/>
              </a:rPr>
              <a:t>Barnes-Hut</a:t>
            </a:r>
            <a:r>
              <a:rPr lang="zh-CN" altLang="en-US" sz="1600" b="0">
                <a:solidFill>
                  <a:schemeClr val="tx1"/>
                </a:solidFill>
                <a:latin typeface="Consolas" panose="020B0609020204030204"/>
                <a:ea typeface="Consolas" panose="020B0609020204030204"/>
              </a:rPr>
              <a:t>算法优化性能，将计算复杂度从</a:t>
            </a:r>
            <a:r>
              <a:rPr lang="en-US" altLang="zh-CN" sz="1600" b="0">
                <a:solidFill>
                  <a:schemeClr val="tx1"/>
                </a:solidFill>
                <a:latin typeface="Consolas" panose="020B0609020204030204"/>
                <a:ea typeface="Consolas" panose="020B0609020204030204"/>
              </a:rPr>
              <a:t>O(n²)</a:t>
            </a:r>
            <a:r>
              <a:rPr lang="zh-CN" altLang="en-US" sz="1600" b="0">
                <a:solidFill>
                  <a:schemeClr val="tx1"/>
                </a:solidFill>
                <a:latin typeface="Consolas" panose="020B0609020204030204"/>
                <a:ea typeface="Consolas" panose="020B0609020204030204"/>
              </a:rPr>
              <a:t>降低到</a:t>
            </a:r>
            <a:r>
              <a:rPr lang="en-US" altLang="zh-CN" sz="1600" b="0">
                <a:solidFill>
                  <a:schemeClr val="tx1"/>
                </a:solidFill>
                <a:latin typeface="Consolas" panose="020B0609020204030204"/>
                <a:ea typeface="Consolas" panose="020B0609020204030204"/>
              </a:rPr>
              <a:t>O(nlogn)</a:t>
            </a:r>
            <a:r>
              <a:rPr lang="zh-CN" altLang="en-US" sz="1600" b="0">
                <a:solidFill>
                  <a:schemeClr val="tx1"/>
                </a:solidFill>
                <a:latin typeface="Consolas" panose="020B0609020204030204"/>
                <a:ea typeface="Consolas" panose="020B0609020204030204"/>
              </a:rPr>
              <a:t>，大幅提升计算效率。</a:t>
            </a:r>
            <a:endParaRPr lang="zh-CN" altLang="en-US" sz="1600" b="0">
              <a:solidFill>
                <a:schemeClr val="tx1"/>
              </a:solidFill>
              <a:latin typeface="Consolas" panose="020B0609020204030204"/>
              <a:ea typeface="Consolas" panose="020B0609020204030204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762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914400"/>
            <a:ext cx="914400" cy="381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181100"/>
            <a:ext cx="3606701" cy="43434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700" y="1400175"/>
            <a:ext cx="257175" cy="2286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22363" y="1828800"/>
            <a:ext cx="257175" cy="3048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7700" y="2286000"/>
            <a:ext cx="998934" cy="7620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60934" y="2286000"/>
            <a:ext cx="999083" cy="7620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74318" y="2286000"/>
            <a:ext cx="998934" cy="7620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7700" y="3238500"/>
            <a:ext cx="152400" cy="1524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7700" y="3581400"/>
            <a:ext cx="152400" cy="1524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7700" y="3924300"/>
            <a:ext cx="152400" cy="1524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292501" y="1181100"/>
            <a:ext cx="3606850" cy="43434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483001" y="1400175"/>
            <a:ext cx="285750" cy="2286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483001" y="2133600"/>
            <a:ext cx="3225850" cy="913507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483001" y="3771900"/>
            <a:ext cx="1024384" cy="5334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583585" y="3771900"/>
            <a:ext cx="1024533" cy="5334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684318" y="3771900"/>
            <a:ext cx="1024384" cy="5334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483001" y="4800600"/>
            <a:ext cx="1574750" cy="53340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133951" y="4800600"/>
            <a:ext cx="1574899" cy="53340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127950" y="1181100"/>
            <a:ext cx="3606701" cy="4343400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318450" y="1400175"/>
            <a:ext cx="257175" cy="228600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318450" y="2171700"/>
            <a:ext cx="3225701" cy="228600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318450" y="2171700"/>
            <a:ext cx="2580531" cy="228600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318450" y="2971800"/>
            <a:ext cx="3225701" cy="228600"/>
          </a:xfrm>
          <a:prstGeom prst="rect">
            <a:avLst/>
          </a:prstGeom>
        </p:spPr>
      </p:pic>
      <p:pic>
        <p:nvPicPr>
          <p:cNvPr id="27" name="Image 25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8318450" y="2971800"/>
            <a:ext cx="3064371" cy="228600"/>
          </a:xfrm>
          <a:prstGeom prst="rect">
            <a:avLst/>
          </a:prstGeom>
        </p:spPr>
      </p:pic>
      <p:pic>
        <p:nvPicPr>
          <p:cNvPr id="28" name="Image 26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318450" y="3771900"/>
            <a:ext cx="3225701" cy="228600"/>
          </a:xfrm>
          <a:prstGeom prst="rect">
            <a:avLst/>
          </a:prstGeom>
        </p:spPr>
      </p:pic>
      <p:pic>
        <p:nvPicPr>
          <p:cNvPr id="29" name="Image 27" descr="preencoded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8318450" y="3771900"/>
            <a:ext cx="2257871" cy="228600"/>
          </a:xfrm>
          <a:prstGeom prst="rect">
            <a:avLst/>
          </a:prstGeom>
        </p:spPr>
      </p:pic>
      <p:pic>
        <p:nvPicPr>
          <p:cNvPr id="30" name="Image 28" descr="preencoded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8318450" y="4381500"/>
            <a:ext cx="3225701" cy="647700"/>
          </a:xfrm>
          <a:prstGeom prst="rect">
            <a:avLst/>
          </a:prstGeom>
        </p:spPr>
      </p:pic>
      <p:pic>
        <p:nvPicPr>
          <p:cNvPr id="31" name="Image 29" descr="preencoded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9026426" y="4552950"/>
            <a:ext cx="171450" cy="304800"/>
          </a:xfrm>
          <a:prstGeom prst="rect">
            <a:avLst/>
          </a:prstGeom>
        </p:spPr>
      </p:pic>
      <p:pic>
        <p:nvPicPr>
          <p:cNvPr id="32" name="Image 3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81800"/>
            <a:ext cx="12192000" cy="76200"/>
          </a:xfrm>
          <a:prstGeom prst="rect">
            <a:avLst/>
          </a:prstGeom>
        </p:spPr>
      </p:pic>
      <p:sp>
        <p:nvSpPr>
          <p:cNvPr id="33" name="Text 0"/>
          <p:cNvSpPr/>
          <p:nvPr/>
        </p:nvSpPr>
        <p:spPr>
          <a:xfrm>
            <a:off x="457200" y="457200"/>
            <a:ext cx="11277600" cy="3810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1A5F7A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知识图谱构建效果</a:t>
            </a:r>
            <a:endParaRPr lang="en-US" sz="2700" dirty="0"/>
          </a:p>
        </p:txBody>
      </p:sp>
      <p:sp>
        <p:nvSpPr>
          <p:cNvPr id="34" name="Text 1"/>
          <p:cNvSpPr/>
          <p:nvPr/>
        </p:nvSpPr>
        <p:spPr>
          <a:xfrm>
            <a:off x="981075" y="1371600"/>
            <a:ext cx="3225701" cy="3048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构建成果</a:t>
            </a:r>
            <a:endParaRPr lang="en-US" sz="1800" dirty="0"/>
          </a:p>
        </p:txBody>
      </p:sp>
      <p:sp>
        <p:nvSpPr>
          <p:cNvPr id="35" name="Text 2"/>
          <p:cNvSpPr/>
          <p:nvPr/>
        </p:nvSpPr>
        <p:spPr>
          <a:xfrm>
            <a:off x="1855738" y="1847850"/>
            <a:ext cx="1371600" cy="2667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知识图谱规模</a:t>
            </a:r>
            <a:endParaRPr lang="en-US" sz="1500" dirty="0"/>
          </a:p>
        </p:txBody>
      </p:sp>
      <p:sp>
        <p:nvSpPr>
          <p:cNvPr id="36" name="Text 3"/>
          <p:cNvSpPr/>
          <p:nvPr/>
        </p:nvSpPr>
        <p:spPr>
          <a:xfrm>
            <a:off x="684967" y="2400300"/>
            <a:ext cx="924401" cy="3429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250" b="1" dirty="0">
                <a:solidFill>
                  <a:srgbClr val="1E40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192</a:t>
            </a:r>
            <a:endParaRPr lang="en-US" sz="2250" dirty="0"/>
          </a:p>
        </p:txBody>
      </p:sp>
      <p:sp>
        <p:nvSpPr>
          <p:cNvPr id="37" name="Text 4"/>
          <p:cNvSpPr/>
          <p:nvPr/>
        </p:nvSpPr>
        <p:spPr>
          <a:xfrm>
            <a:off x="684967" y="2743200"/>
            <a:ext cx="924401" cy="1905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节点数量</a:t>
            </a:r>
            <a:endParaRPr lang="en-US" sz="1050" dirty="0"/>
          </a:p>
        </p:txBody>
      </p:sp>
      <p:sp>
        <p:nvSpPr>
          <p:cNvPr id="38" name="Text 5"/>
          <p:cNvSpPr/>
          <p:nvPr/>
        </p:nvSpPr>
        <p:spPr>
          <a:xfrm>
            <a:off x="1798186" y="2400300"/>
            <a:ext cx="924580" cy="3429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250" b="1" dirty="0">
                <a:solidFill>
                  <a:srgbClr val="0D9488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191+</a:t>
            </a:r>
            <a:endParaRPr lang="en-US" sz="2250" dirty="0"/>
          </a:p>
        </p:txBody>
      </p:sp>
      <p:sp>
        <p:nvSpPr>
          <p:cNvPr id="39" name="Text 6"/>
          <p:cNvSpPr/>
          <p:nvPr/>
        </p:nvSpPr>
        <p:spPr>
          <a:xfrm>
            <a:off x="1798186" y="2743200"/>
            <a:ext cx="924580" cy="1905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边数量</a:t>
            </a:r>
            <a:endParaRPr lang="en-US" sz="1050" dirty="0"/>
          </a:p>
        </p:txBody>
      </p:sp>
      <p:sp>
        <p:nvSpPr>
          <p:cNvPr id="40" name="Text 7"/>
          <p:cNvSpPr/>
          <p:nvPr/>
        </p:nvSpPr>
        <p:spPr>
          <a:xfrm>
            <a:off x="2911584" y="2400300"/>
            <a:ext cx="924401" cy="3429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250" b="1" dirty="0">
                <a:solidFill>
                  <a:srgbClr val="1E40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29</a:t>
            </a:r>
            <a:endParaRPr lang="en-US" sz="2250" dirty="0"/>
          </a:p>
        </p:txBody>
      </p:sp>
      <p:sp>
        <p:nvSpPr>
          <p:cNvPr id="41" name="Text 8"/>
          <p:cNvSpPr/>
          <p:nvPr/>
        </p:nvSpPr>
        <p:spPr>
          <a:xfrm>
            <a:off x="2911584" y="2743200"/>
            <a:ext cx="924401" cy="1905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关系类型</a:t>
            </a:r>
            <a:endParaRPr lang="en-US" sz="1050" dirty="0"/>
          </a:p>
        </p:txBody>
      </p:sp>
      <p:sp>
        <p:nvSpPr>
          <p:cNvPr id="42" name="Text 9"/>
          <p:cNvSpPr/>
          <p:nvPr/>
        </p:nvSpPr>
        <p:spPr>
          <a:xfrm>
            <a:off x="876300" y="3200400"/>
            <a:ext cx="2543711" cy="2286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节点覆盖率：高（192个节点）</a:t>
            </a:r>
            <a:endParaRPr lang="en-US" sz="1200" dirty="0"/>
          </a:p>
        </p:txBody>
      </p:sp>
      <p:sp>
        <p:nvSpPr>
          <p:cNvPr id="43" name="Text 10"/>
          <p:cNvSpPr/>
          <p:nvPr/>
        </p:nvSpPr>
        <p:spPr>
          <a:xfrm>
            <a:off x="876300" y="3543300"/>
            <a:ext cx="2360831" cy="2286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关系密度：中等（191条边）</a:t>
            </a:r>
            <a:endParaRPr lang="en-US" sz="1200" dirty="0"/>
          </a:p>
        </p:txBody>
      </p:sp>
      <p:sp>
        <p:nvSpPr>
          <p:cNvPr id="44" name="Text 11"/>
          <p:cNvSpPr/>
          <p:nvPr/>
        </p:nvSpPr>
        <p:spPr>
          <a:xfrm>
            <a:off x="876300" y="3886200"/>
            <a:ext cx="3474720" cy="2286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属性完整度：高（大部分节点有完整属性）</a:t>
            </a:r>
            <a:endParaRPr lang="en-US" sz="1200" dirty="0"/>
          </a:p>
        </p:txBody>
      </p:sp>
      <p:sp>
        <p:nvSpPr>
          <p:cNvPr id="45" name="Text 12"/>
          <p:cNvSpPr/>
          <p:nvPr/>
        </p:nvSpPr>
        <p:spPr>
          <a:xfrm>
            <a:off x="4844951" y="1371600"/>
            <a:ext cx="3225850" cy="3048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构建方法效果</a:t>
            </a:r>
            <a:endParaRPr lang="en-US" sz="1800" dirty="0"/>
          </a:p>
        </p:txBody>
      </p:sp>
      <p:sp>
        <p:nvSpPr>
          <p:cNvPr id="46" name="Text 13"/>
          <p:cNvSpPr/>
          <p:nvPr/>
        </p:nvSpPr>
        <p:spPr>
          <a:xfrm>
            <a:off x="4483100" y="1828800"/>
            <a:ext cx="2107565" cy="2667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知识抽取效果</a:t>
            </a:r>
            <a:r>
              <a:rPr lang="zh-CN" altLang="en-US" sz="13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（</a:t>
            </a:r>
            <a:r>
              <a:rPr lang="zh-CN" altLang="en-US" sz="13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准确率）</a:t>
            </a:r>
            <a:endParaRPr lang="zh-CN" altLang="en-US" sz="1350" dirty="0">
              <a:solidFill>
                <a:srgbClr val="374151"/>
              </a:solidFill>
              <a:latin typeface="ui-sans-serif" pitchFamily="34" charset="0"/>
              <a:ea typeface="ui-sans-serif" pitchFamily="34" charset="-122"/>
              <a:cs typeface="ui-sans-serif" pitchFamily="34" charset="-120"/>
            </a:endParaRPr>
          </a:p>
        </p:txBody>
      </p:sp>
      <p:sp>
        <p:nvSpPr>
          <p:cNvPr id="47" name="Text 14"/>
          <p:cNvSpPr/>
          <p:nvPr/>
        </p:nvSpPr>
        <p:spPr>
          <a:xfrm>
            <a:off x="4483001" y="3086100"/>
            <a:ext cx="1361956" cy="1905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基础实现: 60-70%</a:t>
            </a:r>
            <a:endParaRPr lang="en-US" sz="1050" dirty="0"/>
          </a:p>
        </p:txBody>
      </p:sp>
      <p:sp>
        <p:nvSpPr>
          <p:cNvPr id="48" name="Text 15"/>
          <p:cNvSpPr/>
          <p:nvPr/>
        </p:nvSpPr>
        <p:spPr>
          <a:xfrm>
            <a:off x="6135370" y="3086100"/>
            <a:ext cx="1641475" cy="20828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BERT模型</a:t>
            </a:r>
            <a:r>
              <a:rPr lang="zh-CN" alt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（</a:t>
            </a:r>
            <a:r>
              <a:rPr lang="zh-CN" alt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预测）</a:t>
            </a: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: 85%+</a:t>
            </a:r>
            <a:endParaRPr lang="en-US" sz="1050" dirty="0"/>
          </a:p>
        </p:txBody>
      </p:sp>
      <p:sp>
        <p:nvSpPr>
          <p:cNvPr id="49" name="Text 16"/>
          <p:cNvSpPr/>
          <p:nvPr/>
        </p:nvSpPr>
        <p:spPr>
          <a:xfrm>
            <a:off x="4483001" y="3467100"/>
            <a:ext cx="1234440" cy="2667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嵌入学习效果</a:t>
            </a:r>
            <a:endParaRPr lang="en-US" sz="1350" dirty="0"/>
          </a:p>
        </p:txBody>
      </p:sp>
      <p:sp>
        <p:nvSpPr>
          <p:cNvPr id="50" name="Text 17"/>
          <p:cNvSpPr/>
          <p:nvPr/>
        </p:nvSpPr>
        <p:spPr>
          <a:xfrm>
            <a:off x="4472002" y="3848100"/>
            <a:ext cx="1046381" cy="2286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1E40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3-5分钟</a:t>
            </a:r>
            <a:endParaRPr lang="en-US" sz="1200" dirty="0"/>
          </a:p>
        </p:txBody>
      </p:sp>
      <p:sp>
        <p:nvSpPr>
          <p:cNvPr id="51" name="Text 18"/>
          <p:cNvSpPr/>
          <p:nvPr/>
        </p:nvSpPr>
        <p:spPr>
          <a:xfrm>
            <a:off x="4472002" y="4076700"/>
            <a:ext cx="1046381" cy="1524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9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训练时间</a:t>
            </a:r>
            <a:endParaRPr lang="en-US" sz="900" dirty="0"/>
          </a:p>
        </p:txBody>
      </p:sp>
      <p:sp>
        <p:nvSpPr>
          <p:cNvPr id="52" name="Text 19"/>
          <p:cNvSpPr/>
          <p:nvPr/>
        </p:nvSpPr>
        <p:spPr>
          <a:xfrm>
            <a:off x="5572571" y="3848100"/>
            <a:ext cx="1046559" cy="2286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0F766E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约1MB</a:t>
            </a:r>
            <a:endParaRPr lang="en-US" sz="1200" dirty="0"/>
          </a:p>
        </p:txBody>
      </p:sp>
      <p:sp>
        <p:nvSpPr>
          <p:cNvPr id="53" name="Text 20"/>
          <p:cNvSpPr/>
          <p:nvPr/>
        </p:nvSpPr>
        <p:spPr>
          <a:xfrm>
            <a:off x="5572571" y="4076700"/>
            <a:ext cx="1046559" cy="1524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9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模型大小</a:t>
            </a:r>
            <a:endParaRPr lang="en-US" sz="900" dirty="0"/>
          </a:p>
        </p:txBody>
      </p:sp>
      <p:sp>
        <p:nvSpPr>
          <p:cNvPr id="54" name="Text 21"/>
          <p:cNvSpPr/>
          <p:nvPr/>
        </p:nvSpPr>
        <p:spPr>
          <a:xfrm>
            <a:off x="6673319" y="3848100"/>
            <a:ext cx="1046381" cy="2286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1E40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毫秒级</a:t>
            </a:r>
            <a:endParaRPr lang="en-US" sz="1200" dirty="0"/>
          </a:p>
        </p:txBody>
      </p:sp>
      <p:sp>
        <p:nvSpPr>
          <p:cNvPr id="55" name="Text 22"/>
          <p:cNvSpPr/>
          <p:nvPr/>
        </p:nvSpPr>
        <p:spPr>
          <a:xfrm>
            <a:off x="6673319" y="4076700"/>
            <a:ext cx="1046381" cy="1524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9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推理速度</a:t>
            </a:r>
            <a:endParaRPr lang="en-US" sz="900" dirty="0"/>
          </a:p>
        </p:txBody>
      </p:sp>
      <p:sp>
        <p:nvSpPr>
          <p:cNvPr id="56" name="Text 23"/>
          <p:cNvSpPr/>
          <p:nvPr/>
        </p:nvSpPr>
        <p:spPr>
          <a:xfrm>
            <a:off x="4483001" y="4495800"/>
            <a:ext cx="1234440" cy="2667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知识补全效果</a:t>
            </a:r>
            <a:endParaRPr lang="en-US" sz="1350" dirty="0"/>
          </a:p>
        </p:txBody>
      </p:sp>
      <p:sp>
        <p:nvSpPr>
          <p:cNvPr id="57" name="Text 24"/>
          <p:cNvSpPr/>
          <p:nvPr/>
        </p:nvSpPr>
        <p:spPr>
          <a:xfrm>
            <a:off x="4416966" y="4876800"/>
            <a:ext cx="1706820" cy="2286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1E40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19-50个</a:t>
            </a:r>
            <a:endParaRPr lang="en-US" sz="1200" dirty="0"/>
          </a:p>
        </p:txBody>
      </p:sp>
      <p:sp>
        <p:nvSpPr>
          <p:cNvPr id="58" name="Text 25"/>
          <p:cNvSpPr/>
          <p:nvPr/>
        </p:nvSpPr>
        <p:spPr>
          <a:xfrm>
            <a:off x="4559201" y="5105400"/>
            <a:ext cx="1422350" cy="1524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9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发现缺失链接</a:t>
            </a:r>
            <a:endParaRPr lang="en-US" sz="900" dirty="0"/>
          </a:p>
        </p:txBody>
      </p:sp>
      <p:sp>
        <p:nvSpPr>
          <p:cNvPr id="59" name="Text 26"/>
          <p:cNvSpPr/>
          <p:nvPr/>
        </p:nvSpPr>
        <p:spPr>
          <a:xfrm>
            <a:off x="6210151" y="4876800"/>
            <a:ext cx="1422499" cy="2286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0F766E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30%+</a:t>
            </a:r>
            <a:endParaRPr lang="en-US" sz="1200" dirty="0"/>
          </a:p>
        </p:txBody>
      </p:sp>
      <p:sp>
        <p:nvSpPr>
          <p:cNvPr id="60" name="Text 27"/>
          <p:cNvSpPr/>
          <p:nvPr/>
        </p:nvSpPr>
        <p:spPr>
          <a:xfrm>
            <a:off x="6067901" y="5105400"/>
            <a:ext cx="1706999" cy="1524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9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补全完整性提升</a:t>
            </a:r>
            <a:endParaRPr lang="en-US" sz="900" dirty="0"/>
          </a:p>
        </p:txBody>
      </p:sp>
      <p:sp>
        <p:nvSpPr>
          <p:cNvPr id="61" name="Text 28"/>
          <p:cNvSpPr/>
          <p:nvPr/>
        </p:nvSpPr>
        <p:spPr>
          <a:xfrm>
            <a:off x="8651825" y="1371600"/>
            <a:ext cx="3225701" cy="3048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系统性能</a:t>
            </a:r>
            <a:endParaRPr lang="en-US" sz="1800" dirty="0"/>
          </a:p>
        </p:txBody>
      </p:sp>
      <p:sp>
        <p:nvSpPr>
          <p:cNvPr id="62" name="Text 29"/>
          <p:cNvSpPr/>
          <p:nvPr/>
        </p:nvSpPr>
        <p:spPr>
          <a:xfrm>
            <a:off x="8318450" y="1828800"/>
            <a:ext cx="1234440" cy="2667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模型训练时间</a:t>
            </a:r>
            <a:endParaRPr lang="en-US" sz="1350" dirty="0"/>
          </a:p>
        </p:txBody>
      </p:sp>
      <p:sp>
        <p:nvSpPr>
          <p:cNvPr id="63" name="Text 30"/>
          <p:cNvSpPr/>
          <p:nvPr/>
        </p:nvSpPr>
        <p:spPr>
          <a:xfrm>
            <a:off x="10891391" y="1828800"/>
            <a:ext cx="783312" cy="2667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1E40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3-5分钟</a:t>
            </a:r>
            <a:endParaRPr lang="en-US" sz="1350" dirty="0"/>
          </a:p>
        </p:txBody>
      </p:sp>
      <p:sp>
        <p:nvSpPr>
          <p:cNvPr id="64" name="Text 31"/>
          <p:cNvSpPr/>
          <p:nvPr/>
        </p:nvSpPr>
        <p:spPr>
          <a:xfrm>
            <a:off x="8318450" y="2628900"/>
            <a:ext cx="1148536" cy="2667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API响应时间</a:t>
            </a:r>
            <a:endParaRPr lang="en-US" sz="1350" dirty="0"/>
          </a:p>
        </p:txBody>
      </p:sp>
      <p:sp>
        <p:nvSpPr>
          <p:cNvPr id="65" name="Text 32"/>
          <p:cNvSpPr/>
          <p:nvPr/>
        </p:nvSpPr>
        <p:spPr>
          <a:xfrm>
            <a:off x="10761911" y="2628900"/>
            <a:ext cx="938689" cy="2667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0D9488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&lt;100ms</a:t>
            </a:r>
            <a:endParaRPr lang="en-US" sz="1350" dirty="0"/>
          </a:p>
        </p:txBody>
      </p:sp>
      <p:sp>
        <p:nvSpPr>
          <p:cNvPr id="66" name="Text 33"/>
          <p:cNvSpPr/>
          <p:nvPr/>
        </p:nvSpPr>
        <p:spPr>
          <a:xfrm>
            <a:off x="8318450" y="3429000"/>
            <a:ext cx="1234440" cy="2667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前端加载时间</a:t>
            </a:r>
            <a:endParaRPr lang="en-US" sz="1350" dirty="0"/>
          </a:p>
        </p:txBody>
      </p:sp>
      <p:sp>
        <p:nvSpPr>
          <p:cNvPr id="67" name="Text 34"/>
          <p:cNvSpPr/>
          <p:nvPr/>
        </p:nvSpPr>
        <p:spPr>
          <a:xfrm>
            <a:off x="11179076" y="3429000"/>
            <a:ext cx="438090" cy="2667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2563E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&lt;2s</a:t>
            </a:r>
            <a:endParaRPr lang="en-US" sz="1350" dirty="0"/>
          </a:p>
        </p:txBody>
      </p:sp>
      <p:sp>
        <p:nvSpPr>
          <p:cNvPr id="68" name="Text 35"/>
          <p:cNvSpPr/>
          <p:nvPr/>
        </p:nvSpPr>
        <p:spPr>
          <a:xfrm>
            <a:off x="9312176" y="4495800"/>
            <a:ext cx="1828800" cy="2286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系统性能指标表现优异</a:t>
            </a:r>
            <a:endParaRPr lang="en-US" sz="1200" dirty="0"/>
          </a:p>
        </p:txBody>
      </p:sp>
      <p:sp>
        <p:nvSpPr>
          <p:cNvPr id="69" name="Text 36"/>
          <p:cNvSpPr/>
          <p:nvPr/>
        </p:nvSpPr>
        <p:spPr>
          <a:xfrm>
            <a:off x="9312176" y="4724400"/>
            <a:ext cx="1828800" cy="1905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满足实时性与交互性需求</a:t>
            </a:r>
            <a:endParaRPr lang="en-US" sz="1050" dirty="0"/>
          </a:p>
        </p:txBody>
      </p:sp>
      <p:sp>
        <p:nvSpPr>
          <p:cNvPr id="70" name="Text 37"/>
          <p:cNvSpPr/>
          <p:nvPr/>
        </p:nvSpPr>
        <p:spPr>
          <a:xfrm>
            <a:off x="11431905" y="6477000"/>
            <a:ext cx="715010" cy="2286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16 / 19</a:t>
            </a:r>
            <a:endParaRPr lang="en-US" sz="12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762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914400"/>
            <a:ext cx="914400" cy="381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181100"/>
            <a:ext cx="5524500" cy="11049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" y="1333500"/>
            <a:ext cx="476250" cy="47625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2475" y="1438275"/>
            <a:ext cx="190500" cy="2667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0300" y="1181100"/>
            <a:ext cx="5524500" cy="11049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62700" y="1333500"/>
            <a:ext cx="476250" cy="47625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05575" y="1438275"/>
            <a:ext cx="190500" cy="2667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7200" y="2514600"/>
            <a:ext cx="5524500" cy="11049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9600" y="2667000"/>
            <a:ext cx="476250" cy="47625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62000" y="2771775"/>
            <a:ext cx="171450" cy="2667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10300" y="2514600"/>
            <a:ext cx="5524500" cy="11049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362700" y="2667000"/>
            <a:ext cx="476250" cy="47625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515100" y="2771775"/>
            <a:ext cx="171450" cy="2667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57200" y="3848100"/>
            <a:ext cx="11277600" cy="11049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09600" y="4000500"/>
            <a:ext cx="476250" cy="47625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52475" y="4105275"/>
            <a:ext cx="190500" cy="2667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81800"/>
            <a:ext cx="12192000" cy="76200"/>
          </a:xfrm>
          <a:prstGeom prst="rect">
            <a:avLst/>
          </a:prstGeom>
        </p:spPr>
      </p:pic>
      <p:sp>
        <p:nvSpPr>
          <p:cNvPr id="21" name="Text 0"/>
          <p:cNvSpPr/>
          <p:nvPr/>
        </p:nvSpPr>
        <p:spPr>
          <a:xfrm>
            <a:off x="457200" y="457200"/>
            <a:ext cx="11277600" cy="3810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1A5F7A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技术亮点与创新</a:t>
            </a:r>
            <a:endParaRPr lang="en-US" sz="2700" dirty="0"/>
          </a:p>
        </p:txBody>
      </p:sp>
      <p:sp>
        <p:nvSpPr>
          <p:cNvPr id="22" name="Text 1"/>
          <p:cNvSpPr/>
          <p:nvPr/>
        </p:nvSpPr>
        <p:spPr>
          <a:xfrm>
            <a:off x="1238250" y="1333500"/>
            <a:ext cx="4591050" cy="2667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实体ID映射优化</a:t>
            </a:r>
            <a:endParaRPr lang="en-US" sz="1500" dirty="0"/>
          </a:p>
        </p:txBody>
      </p:sp>
      <p:sp>
        <p:nvSpPr>
          <p:cNvPr id="23" name="Text 2"/>
          <p:cNvSpPr/>
          <p:nvPr/>
        </p:nvSpPr>
        <p:spPr>
          <a:xfrm>
            <a:off x="1238250" y="1676400"/>
            <a:ext cx="4591050" cy="4572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解决知识图谱中实体ID不连续与PyTorch嵌入层需要连续索引的冲突，构建双向映射，解决IndexError问题，使模型训练稳定。</a:t>
            </a:r>
            <a:endParaRPr lang="en-US" sz="1200" dirty="0"/>
          </a:p>
        </p:txBody>
      </p:sp>
      <p:sp>
        <p:nvSpPr>
          <p:cNvPr id="24" name="Text 3"/>
          <p:cNvSpPr/>
          <p:nvPr/>
        </p:nvSpPr>
        <p:spPr>
          <a:xfrm>
            <a:off x="6991350" y="1333500"/>
            <a:ext cx="4591050" cy="2667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多层次实体识别</a:t>
            </a:r>
            <a:endParaRPr lang="en-US" sz="1500" dirty="0"/>
          </a:p>
        </p:txBody>
      </p:sp>
      <p:sp>
        <p:nvSpPr>
          <p:cNvPr id="25" name="Text 4"/>
          <p:cNvSpPr/>
          <p:nvPr/>
        </p:nvSpPr>
        <p:spPr>
          <a:xfrm>
            <a:off x="6991350" y="1676400"/>
            <a:ext cx="4591050" cy="4572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实现精确匹配、关键词匹配和部分匹配三种匹配方法，设置不同置信度，灵活处理各种情况，提高实体识别的覆盖率和可扩展性。</a:t>
            </a:r>
            <a:endParaRPr lang="en-US" sz="1200" dirty="0"/>
          </a:p>
        </p:txBody>
      </p:sp>
      <p:sp>
        <p:nvSpPr>
          <p:cNvPr id="26" name="Text 5"/>
          <p:cNvSpPr/>
          <p:nvPr/>
        </p:nvSpPr>
        <p:spPr>
          <a:xfrm>
            <a:off x="1238250" y="2667000"/>
            <a:ext cx="4591050" cy="2667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基于规则的关系抽取</a:t>
            </a:r>
            <a:endParaRPr lang="en-US" sz="1500" dirty="0"/>
          </a:p>
        </p:txBody>
      </p:sp>
      <p:sp>
        <p:nvSpPr>
          <p:cNvPr id="27" name="Text 6"/>
          <p:cNvSpPr/>
          <p:nvPr/>
        </p:nvSpPr>
        <p:spPr>
          <a:xfrm>
            <a:off x="1238250" y="3009900"/>
            <a:ext cx="4591050" cy="4572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定义5种关系类型的模式（包含、基于、应用、类型、扩展），支持正则表达式匹配，可扩展为深度学习模型，提高关系抽取的准确性。</a:t>
            </a:r>
            <a:endParaRPr lang="en-US" sz="1200" dirty="0"/>
          </a:p>
        </p:txBody>
      </p:sp>
      <p:sp>
        <p:nvSpPr>
          <p:cNvPr id="28" name="Text 7"/>
          <p:cNvSpPr/>
          <p:nvPr/>
        </p:nvSpPr>
        <p:spPr>
          <a:xfrm>
            <a:off x="6991350" y="2667000"/>
            <a:ext cx="4591050" cy="2667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TransE嵌入学习</a:t>
            </a:r>
            <a:endParaRPr lang="en-US" sz="1500" dirty="0"/>
          </a:p>
        </p:txBody>
      </p:sp>
      <p:sp>
        <p:nvSpPr>
          <p:cNvPr id="29" name="Text 8"/>
          <p:cNvSpPr/>
          <p:nvPr/>
        </p:nvSpPr>
        <p:spPr>
          <a:xfrm>
            <a:off x="6991350" y="3009900"/>
            <a:ext cx="4591050" cy="4572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实现简单高效的嵌入模型，将实体和关系映射到低维向量空间，适合中小规模知识图谱，训练速度快，推理速度快，便于部署和使用。</a:t>
            </a:r>
            <a:endParaRPr lang="en-US" sz="1200" dirty="0"/>
          </a:p>
        </p:txBody>
      </p:sp>
      <p:sp>
        <p:nvSpPr>
          <p:cNvPr id="30" name="Text 9"/>
          <p:cNvSpPr/>
          <p:nvPr/>
        </p:nvSpPr>
        <p:spPr>
          <a:xfrm>
            <a:off x="1238250" y="4000500"/>
            <a:ext cx="10344150" cy="2667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链接预测补全</a:t>
            </a:r>
            <a:endParaRPr lang="en-US" sz="1500" dirty="0"/>
          </a:p>
        </p:txBody>
      </p:sp>
      <p:sp>
        <p:nvSpPr>
          <p:cNvPr id="31" name="Text 10"/>
          <p:cNvSpPr/>
          <p:nvPr/>
        </p:nvSpPr>
        <p:spPr>
          <a:xfrm>
            <a:off x="1238250" y="4343400"/>
            <a:ext cx="10344150" cy="4572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基于训练好的嵌入模型，预测知识图谱中缺失的关系，自动发现缺失链接，提高知识图谱完整性（可提升30%+），支持置信度筛选，便于人工审核和优化。</a:t>
            </a:r>
            <a:endParaRPr lang="en-US" sz="1200" dirty="0"/>
          </a:p>
        </p:txBody>
      </p:sp>
      <p:sp>
        <p:nvSpPr>
          <p:cNvPr id="32" name="Text 11"/>
          <p:cNvSpPr/>
          <p:nvPr/>
        </p:nvSpPr>
        <p:spPr>
          <a:xfrm>
            <a:off x="11417300" y="6477000"/>
            <a:ext cx="729615" cy="2286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17 / 19</a:t>
            </a:r>
            <a:endParaRPr lang="en-US" sz="120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762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914400"/>
            <a:ext cx="914400" cy="381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181100"/>
            <a:ext cx="5562600" cy="16383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" y="1333500"/>
            <a:ext cx="419100" cy="4953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3900" y="1447800"/>
            <a:ext cx="190500" cy="2667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6800" y="2238375"/>
            <a:ext cx="114300" cy="1524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6800" y="2466975"/>
            <a:ext cx="152400" cy="1524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72200" y="1181100"/>
            <a:ext cx="5562600" cy="16383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24600" y="1333500"/>
            <a:ext cx="419100" cy="4953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38900" y="1447800"/>
            <a:ext cx="190500" cy="2667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81800" y="2009775"/>
            <a:ext cx="114300" cy="1524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81800" y="2238375"/>
            <a:ext cx="152400" cy="1524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7200" y="2971800"/>
            <a:ext cx="5562600" cy="14097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09600" y="3124200"/>
            <a:ext cx="419100" cy="4953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23900" y="3238500"/>
            <a:ext cx="190500" cy="2667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6800" y="3800475"/>
            <a:ext cx="114300" cy="1524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6800" y="4029075"/>
            <a:ext cx="152400" cy="1524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172200" y="2971800"/>
            <a:ext cx="5562600" cy="140970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324600" y="3124200"/>
            <a:ext cx="419100" cy="49530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438900" y="3238500"/>
            <a:ext cx="190500" cy="266700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81800" y="3800475"/>
            <a:ext cx="114300" cy="152400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81800" y="4029075"/>
            <a:ext cx="152400" cy="152400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57200" y="4533900"/>
            <a:ext cx="11277600" cy="457200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976241" y="4676775"/>
            <a:ext cx="152400" cy="152400"/>
          </a:xfrm>
          <a:prstGeom prst="rect">
            <a:avLst/>
          </a:prstGeom>
        </p:spPr>
      </p:pic>
      <p:pic>
        <p:nvPicPr>
          <p:cNvPr id="27" name="Image 25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81800"/>
            <a:ext cx="12192000" cy="76200"/>
          </a:xfrm>
          <a:prstGeom prst="rect">
            <a:avLst/>
          </a:prstGeom>
        </p:spPr>
      </p:pic>
      <p:sp>
        <p:nvSpPr>
          <p:cNvPr id="28" name="Text 0"/>
          <p:cNvSpPr/>
          <p:nvPr/>
        </p:nvSpPr>
        <p:spPr>
          <a:xfrm>
            <a:off x="457200" y="457200"/>
            <a:ext cx="11277600" cy="3810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1A5F7A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遇到的问题与解决方案</a:t>
            </a:r>
            <a:endParaRPr lang="en-US" sz="2700" dirty="0"/>
          </a:p>
        </p:txBody>
      </p:sp>
      <p:sp>
        <p:nvSpPr>
          <p:cNvPr id="29" name="Text 1"/>
          <p:cNvSpPr/>
          <p:nvPr/>
        </p:nvSpPr>
        <p:spPr>
          <a:xfrm>
            <a:off x="1143000" y="1333500"/>
            <a:ext cx="5669280" cy="2667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问题1：实体ID不连续导致IndexError</a:t>
            </a:r>
            <a:endParaRPr lang="en-US" sz="1500" dirty="0"/>
          </a:p>
        </p:txBody>
      </p:sp>
      <p:sp>
        <p:nvSpPr>
          <p:cNvPr id="30" name="Text 2"/>
          <p:cNvSpPr/>
          <p:nvPr/>
        </p:nvSpPr>
        <p:spPr>
          <a:xfrm>
            <a:off x="1143000" y="1638300"/>
            <a:ext cx="4724400" cy="4572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问题描述：</a:t>
            </a: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知识图谱中实体ID不连续（1-499），而PyTorch嵌入层需要连续索引（0-191）</a:t>
            </a:r>
            <a:endParaRPr lang="en-US" sz="1200" dirty="0"/>
          </a:p>
        </p:txBody>
      </p:sp>
      <p:sp>
        <p:nvSpPr>
          <p:cNvPr id="31" name="Text 3"/>
          <p:cNvSpPr/>
          <p:nvPr/>
        </p:nvSpPr>
        <p:spPr>
          <a:xfrm>
            <a:off x="1257300" y="2209800"/>
            <a:ext cx="5760720" cy="2286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57C5B6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解决方案：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构建实体ID到连续索引的映射</a:t>
            </a:r>
            <a:endParaRPr lang="en-US" sz="1200" dirty="0"/>
          </a:p>
        </p:txBody>
      </p:sp>
      <p:sp>
        <p:nvSpPr>
          <p:cNvPr id="32" name="Text 4"/>
          <p:cNvSpPr/>
          <p:nvPr/>
        </p:nvSpPr>
        <p:spPr>
          <a:xfrm>
            <a:off x="1295400" y="2438400"/>
            <a:ext cx="5760720" cy="2286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1A5F7A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效果：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解决了IndexError问题，模型训练稳定</a:t>
            </a:r>
            <a:endParaRPr lang="en-US" sz="1200" dirty="0"/>
          </a:p>
        </p:txBody>
      </p:sp>
      <p:sp>
        <p:nvSpPr>
          <p:cNvPr id="33" name="Text 5"/>
          <p:cNvSpPr/>
          <p:nvPr/>
        </p:nvSpPr>
        <p:spPr>
          <a:xfrm>
            <a:off x="6858000" y="1333500"/>
            <a:ext cx="3814227" cy="2667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问题2：知识抽取准确率不高</a:t>
            </a:r>
            <a:endParaRPr lang="en-US" sz="1500" dirty="0"/>
          </a:p>
        </p:txBody>
      </p:sp>
      <p:sp>
        <p:nvSpPr>
          <p:cNvPr id="34" name="Text 6"/>
          <p:cNvSpPr/>
          <p:nvPr/>
        </p:nvSpPr>
        <p:spPr>
          <a:xfrm>
            <a:off x="6858000" y="1638300"/>
            <a:ext cx="3814227" cy="2286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问题描述：</a:t>
            </a: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基于规则的方法准确率只有60-70%</a:t>
            </a:r>
            <a:endParaRPr lang="en-US" sz="1200" dirty="0"/>
          </a:p>
        </p:txBody>
      </p:sp>
      <p:sp>
        <p:nvSpPr>
          <p:cNvPr id="35" name="Text 7"/>
          <p:cNvSpPr/>
          <p:nvPr/>
        </p:nvSpPr>
        <p:spPr>
          <a:xfrm>
            <a:off x="6972300" y="1981200"/>
            <a:ext cx="5760720" cy="2286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57C5B6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解决方案：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使用多层次匹配（精确、关键词、部分）</a:t>
            </a:r>
            <a:endParaRPr lang="en-US" sz="1200" dirty="0"/>
          </a:p>
        </p:txBody>
      </p:sp>
      <p:sp>
        <p:nvSpPr>
          <p:cNvPr id="36" name="Text 8"/>
          <p:cNvSpPr/>
          <p:nvPr/>
        </p:nvSpPr>
        <p:spPr>
          <a:xfrm>
            <a:off x="7010400" y="2209800"/>
            <a:ext cx="5760720" cy="2286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1A5F7A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效果：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提高了识别覆盖率，可扩展性更好</a:t>
            </a:r>
            <a:endParaRPr lang="en-US" sz="1200" dirty="0"/>
          </a:p>
        </p:txBody>
      </p:sp>
      <p:sp>
        <p:nvSpPr>
          <p:cNvPr id="37" name="Text 9"/>
          <p:cNvSpPr/>
          <p:nvPr/>
        </p:nvSpPr>
        <p:spPr>
          <a:xfrm>
            <a:off x="1143000" y="3124200"/>
            <a:ext cx="2445127" cy="2667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问题3：模型训练时间长</a:t>
            </a:r>
            <a:endParaRPr lang="en-US" sz="1500" dirty="0"/>
          </a:p>
        </p:txBody>
      </p:sp>
      <p:sp>
        <p:nvSpPr>
          <p:cNvPr id="38" name="Text 10"/>
          <p:cNvSpPr/>
          <p:nvPr/>
        </p:nvSpPr>
        <p:spPr>
          <a:xfrm>
            <a:off x="1143000" y="3429000"/>
            <a:ext cx="2445127" cy="2286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问题描述：</a:t>
            </a: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初始训练时间较长</a:t>
            </a:r>
            <a:endParaRPr lang="en-US" sz="1200" dirty="0"/>
          </a:p>
        </p:txBody>
      </p:sp>
      <p:sp>
        <p:nvSpPr>
          <p:cNvPr id="39" name="Text 11"/>
          <p:cNvSpPr/>
          <p:nvPr/>
        </p:nvSpPr>
        <p:spPr>
          <a:xfrm>
            <a:off x="1257300" y="3771900"/>
            <a:ext cx="5760720" cy="2286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57C5B6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解决方案：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优化批次大小（32）、减少嵌入维度（50维）</a:t>
            </a:r>
            <a:endParaRPr lang="en-US" sz="1200" dirty="0"/>
          </a:p>
        </p:txBody>
      </p:sp>
      <p:sp>
        <p:nvSpPr>
          <p:cNvPr id="40" name="Text 12"/>
          <p:cNvSpPr/>
          <p:nvPr/>
        </p:nvSpPr>
        <p:spPr>
          <a:xfrm>
            <a:off x="1295400" y="4000500"/>
            <a:ext cx="4800600" cy="2286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1A5F7A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效果：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训练时间缩短至3-5分钟</a:t>
            </a:r>
            <a:endParaRPr lang="en-US" sz="1200" dirty="0"/>
          </a:p>
        </p:txBody>
      </p:sp>
      <p:sp>
        <p:nvSpPr>
          <p:cNvPr id="41" name="Text 13"/>
          <p:cNvSpPr/>
          <p:nvPr/>
        </p:nvSpPr>
        <p:spPr>
          <a:xfrm>
            <a:off x="6858000" y="3124200"/>
            <a:ext cx="3588127" cy="2667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问题4：链接预测结果需要人工验证</a:t>
            </a:r>
            <a:endParaRPr lang="en-US" sz="1500" dirty="0"/>
          </a:p>
        </p:txBody>
      </p:sp>
      <p:sp>
        <p:nvSpPr>
          <p:cNvPr id="42" name="Text 14"/>
          <p:cNvSpPr/>
          <p:nvPr/>
        </p:nvSpPr>
        <p:spPr>
          <a:xfrm>
            <a:off x="6858000" y="3429000"/>
            <a:ext cx="3588127" cy="2286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问题描述：</a:t>
            </a: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预测结果可能存在错误</a:t>
            </a:r>
            <a:endParaRPr lang="en-US" sz="1200" dirty="0"/>
          </a:p>
        </p:txBody>
      </p:sp>
      <p:sp>
        <p:nvSpPr>
          <p:cNvPr id="43" name="Text 15"/>
          <p:cNvSpPr/>
          <p:nvPr/>
        </p:nvSpPr>
        <p:spPr>
          <a:xfrm>
            <a:off x="6972300" y="3771900"/>
            <a:ext cx="5760720" cy="2286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57C5B6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解决方案：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设置置信度阈值（0.5）、提供人工审核接口</a:t>
            </a:r>
            <a:endParaRPr lang="en-US" sz="1200" dirty="0"/>
          </a:p>
        </p:txBody>
      </p:sp>
      <p:sp>
        <p:nvSpPr>
          <p:cNvPr id="44" name="Text 16"/>
          <p:cNvSpPr/>
          <p:nvPr/>
        </p:nvSpPr>
        <p:spPr>
          <a:xfrm>
            <a:off x="7010400" y="4000500"/>
            <a:ext cx="4800600" cy="2286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1A5F7A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效果：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提高了预测质量，减少了错误</a:t>
            </a:r>
            <a:endParaRPr lang="en-US" sz="1200" dirty="0"/>
          </a:p>
        </p:txBody>
      </p:sp>
      <p:sp>
        <p:nvSpPr>
          <p:cNvPr id="45" name="Text 17"/>
          <p:cNvSpPr/>
          <p:nvPr/>
        </p:nvSpPr>
        <p:spPr>
          <a:xfrm>
            <a:off x="571500" y="4648200"/>
            <a:ext cx="11049000" cy="2286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通过解决这些问题，我们提高了知识图谱构建的质量和效率</a:t>
            </a:r>
            <a:endParaRPr lang="en-US" sz="1200" dirty="0"/>
          </a:p>
        </p:txBody>
      </p:sp>
      <p:sp>
        <p:nvSpPr>
          <p:cNvPr id="46" name="Text 18"/>
          <p:cNvSpPr/>
          <p:nvPr/>
        </p:nvSpPr>
        <p:spPr>
          <a:xfrm>
            <a:off x="11417300" y="6477000"/>
            <a:ext cx="729615" cy="2286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18 / 19</a:t>
            </a:r>
            <a:endParaRPr lang="en-US" sz="120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762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914400"/>
            <a:ext cx="914400" cy="381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181100"/>
            <a:ext cx="5524500" cy="19431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700" y="1400175"/>
            <a:ext cx="228600" cy="2286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" y="3314700"/>
            <a:ext cx="5524500" cy="16383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7700" y="3533775"/>
            <a:ext cx="285750" cy="2286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7700" y="3962400"/>
            <a:ext cx="76200" cy="1524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7700" y="4267200"/>
            <a:ext cx="76200" cy="1524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7700" y="4572000"/>
            <a:ext cx="76200" cy="1524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10300" y="1209675"/>
            <a:ext cx="171450" cy="2286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10300" y="1600200"/>
            <a:ext cx="2686050" cy="10668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62700" y="1790700"/>
            <a:ext cx="238125" cy="1905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362700" y="2133600"/>
            <a:ext cx="66675" cy="13335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362700" y="2362200"/>
            <a:ext cx="66675" cy="13335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48750" y="1600200"/>
            <a:ext cx="2686050" cy="10668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201150" y="1790700"/>
            <a:ext cx="190500" cy="1905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201150" y="2133600"/>
            <a:ext cx="66675" cy="13335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201150" y="2362200"/>
            <a:ext cx="66675" cy="13335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210300" y="2819400"/>
            <a:ext cx="2686050" cy="106680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362700" y="3009900"/>
            <a:ext cx="190500" cy="190500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362700" y="3352800"/>
            <a:ext cx="66675" cy="133350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362700" y="3581400"/>
            <a:ext cx="66675" cy="133350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048750" y="2819400"/>
            <a:ext cx="2686050" cy="1066800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201150" y="3009900"/>
            <a:ext cx="219075" cy="190500"/>
          </a:xfrm>
          <a:prstGeom prst="rect">
            <a:avLst/>
          </a:prstGeom>
        </p:spPr>
      </p:pic>
      <p:pic>
        <p:nvPicPr>
          <p:cNvPr id="27" name="Image 25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201150" y="3352800"/>
            <a:ext cx="66675" cy="133350"/>
          </a:xfrm>
          <a:prstGeom prst="rect">
            <a:avLst/>
          </a:prstGeom>
        </p:spPr>
      </p:pic>
      <p:pic>
        <p:nvPicPr>
          <p:cNvPr id="28" name="Image 26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201150" y="3581400"/>
            <a:ext cx="66675" cy="133350"/>
          </a:xfrm>
          <a:prstGeom prst="rect">
            <a:avLst/>
          </a:prstGeom>
        </p:spPr>
      </p:pic>
      <p:pic>
        <p:nvPicPr>
          <p:cNvPr id="29" name="Image 27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81800"/>
            <a:ext cx="12192000" cy="76200"/>
          </a:xfrm>
          <a:prstGeom prst="rect">
            <a:avLst/>
          </a:prstGeom>
        </p:spPr>
      </p:pic>
      <p:sp>
        <p:nvSpPr>
          <p:cNvPr id="30" name="Text 0"/>
          <p:cNvSpPr/>
          <p:nvPr/>
        </p:nvSpPr>
        <p:spPr>
          <a:xfrm>
            <a:off x="457200" y="457200"/>
            <a:ext cx="11277600" cy="3810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1A5F7A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项目总结与未来展望</a:t>
            </a:r>
            <a:endParaRPr lang="en-US" sz="2700" dirty="0"/>
          </a:p>
        </p:txBody>
      </p:sp>
      <p:sp>
        <p:nvSpPr>
          <p:cNvPr id="31" name="Text 1"/>
          <p:cNvSpPr/>
          <p:nvPr/>
        </p:nvSpPr>
        <p:spPr>
          <a:xfrm>
            <a:off x="952500" y="1371600"/>
            <a:ext cx="5143500" cy="3048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完成情况</a:t>
            </a:r>
            <a:endParaRPr lang="en-US" sz="1800" dirty="0"/>
          </a:p>
        </p:txBody>
      </p:sp>
      <p:sp>
        <p:nvSpPr>
          <p:cNvPr id="32" name="Text 2"/>
          <p:cNvSpPr/>
          <p:nvPr/>
        </p:nvSpPr>
        <p:spPr>
          <a:xfrm>
            <a:off x="952500" y="1790700"/>
            <a:ext cx="6172200" cy="2286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知识图谱构建：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192个知识点、191+条关系</a:t>
            </a:r>
            <a:endParaRPr lang="en-US" sz="1200" dirty="0"/>
          </a:p>
        </p:txBody>
      </p:sp>
      <p:sp>
        <p:nvSpPr>
          <p:cNvPr id="33" name="Text 3"/>
          <p:cNvSpPr/>
          <p:nvPr/>
        </p:nvSpPr>
        <p:spPr>
          <a:xfrm>
            <a:off x="952500" y="2095500"/>
            <a:ext cx="6172200" cy="2286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四个核心模块：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知识抽取、嵌入学习、模型训练、知识补全</a:t>
            </a:r>
            <a:endParaRPr lang="en-US" sz="1200" dirty="0"/>
          </a:p>
        </p:txBody>
      </p:sp>
      <p:sp>
        <p:nvSpPr>
          <p:cNvPr id="34" name="Text 4"/>
          <p:cNvSpPr/>
          <p:nvPr/>
        </p:nvSpPr>
        <p:spPr>
          <a:xfrm>
            <a:off x="952500" y="2400300"/>
            <a:ext cx="6172200" cy="2286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技术实现：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TransE嵌入模型、实体识别、关系抽取</a:t>
            </a:r>
            <a:endParaRPr lang="en-US" sz="1200" dirty="0"/>
          </a:p>
        </p:txBody>
      </p:sp>
      <p:sp>
        <p:nvSpPr>
          <p:cNvPr id="35" name="Text 5"/>
          <p:cNvSpPr/>
          <p:nvPr/>
        </p:nvSpPr>
        <p:spPr>
          <a:xfrm>
            <a:off x="952500" y="2705100"/>
            <a:ext cx="6172200" cy="2286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系统功能：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可视化、智能搜索、学习路径规划</a:t>
            </a:r>
            <a:endParaRPr lang="en-US" sz="1200" dirty="0"/>
          </a:p>
        </p:txBody>
      </p:sp>
      <p:sp>
        <p:nvSpPr>
          <p:cNvPr id="36" name="Text 6"/>
          <p:cNvSpPr/>
          <p:nvPr/>
        </p:nvSpPr>
        <p:spPr>
          <a:xfrm>
            <a:off x="1009650" y="3505200"/>
            <a:ext cx="5143500" cy="3048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学习收获</a:t>
            </a:r>
            <a:endParaRPr lang="en-US" sz="1800" dirty="0"/>
          </a:p>
        </p:txBody>
      </p:sp>
      <p:sp>
        <p:nvSpPr>
          <p:cNvPr id="37" name="Text 7"/>
          <p:cNvSpPr/>
          <p:nvPr/>
        </p:nvSpPr>
        <p:spPr>
          <a:xfrm>
            <a:off x="609600" y="3924300"/>
            <a:ext cx="5334000" cy="2286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掌握知识图谱构建的理论和方法</a:t>
            </a:r>
            <a:endParaRPr lang="en-US" sz="1200" dirty="0"/>
          </a:p>
        </p:txBody>
      </p:sp>
      <p:sp>
        <p:nvSpPr>
          <p:cNvPr id="38" name="Text 8"/>
          <p:cNvSpPr/>
          <p:nvPr/>
        </p:nvSpPr>
        <p:spPr>
          <a:xfrm>
            <a:off x="609600" y="4229100"/>
            <a:ext cx="5334000" cy="2286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学习TransE嵌入模型和链接预测</a:t>
            </a:r>
            <a:endParaRPr lang="en-US" sz="1200" dirty="0"/>
          </a:p>
        </p:txBody>
      </p:sp>
      <p:sp>
        <p:nvSpPr>
          <p:cNvPr id="39" name="Text 9"/>
          <p:cNvSpPr/>
          <p:nvPr/>
        </p:nvSpPr>
        <p:spPr>
          <a:xfrm>
            <a:off x="609600" y="4533900"/>
            <a:ext cx="6400800" cy="2286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理解知识抽取、嵌入学习、补全的完整流程</a:t>
            </a:r>
            <a:endParaRPr lang="en-US" sz="1200" dirty="0"/>
          </a:p>
        </p:txBody>
      </p:sp>
      <p:sp>
        <p:nvSpPr>
          <p:cNvPr id="40" name="Text 10"/>
          <p:cNvSpPr/>
          <p:nvPr/>
        </p:nvSpPr>
        <p:spPr>
          <a:xfrm>
            <a:off x="6457950" y="1181100"/>
            <a:ext cx="5524500" cy="3048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未来展望</a:t>
            </a:r>
            <a:endParaRPr lang="en-US" sz="1800" dirty="0"/>
          </a:p>
        </p:txBody>
      </p:sp>
      <p:sp>
        <p:nvSpPr>
          <p:cNvPr id="41" name="Text 11"/>
          <p:cNvSpPr/>
          <p:nvPr/>
        </p:nvSpPr>
        <p:spPr>
          <a:xfrm>
            <a:off x="6677025" y="1752600"/>
            <a:ext cx="2381250" cy="2667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dirty="0">
                <a:solidFill>
                  <a:srgbClr val="1E40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方法改进</a:t>
            </a:r>
            <a:endParaRPr lang="en-US" sz="1500" dirty="0"/>
          </a:p>
        </p:txBody>
      </p:sp>
      <p:sp>
        <p:nvSpPr>
          <p:cNvPr id="42" name="Text 12"/>
          <p:cNvSpPr/>
          <p:nvPr/>
        </p:nvSpPr>
        <p:spPr>
          <a:xfrm>
            <a:off x="6315075" y="2095500"/>
            <a:ext cx="3086100" cy="1905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10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BERT提升准确率至85%+</a:t>
            </a:r>
            <a:endParaRPr lang="en-US" sz="1050" dirty="0"/>
          </a:p>
        </p:txBody>
      </p:sp>
      <p:sp>
        <p:nvSpPr>
          <p:cNvPr id="43" name="Text 13"/>
          <p:cNvSpPr/>
          <p:nvPr/>
        </p:nvSpPr>
        <p:spPr>
          <a:xfrm>
            <a:off x="6315075" y="2324100"/>
            <a:ext cx="3086100" cy="1905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10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复杂嵌入模型（TransR、ComplEx）</a:t>
            </a:r>
            <a:endParaRPr lang="en-US" sz="1050" dirty="0"/>
          </a:p>
        </p:txBody>
      </p:sp>
      <p:sp>
        <p:nvSpPr>
          <p:cNvPr id="44" name="Text 14"/>
          <p:cNvSpPr/>
          <p:nvPr/>
        </p:nvSpPr>
        <p:spPr>
          <a:xfrm>
            <a:off x="9467850" y="1752600"/>
            <a:ext cx="2381250" cy="2667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dirty="0">
                <a:solidFill>
                  <a:srgbClr val="1E40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功能扩展</a:t>
            </a:r>
            <a:endParaRPr lang="en-US" sz="1500" dirty="0"/>
          </a:p>
        </p:txBody>
      </p:sp>
      <p:sp>
        <p:nvSpPr>
          <p:cNvPr id="45" name="Text 15"/>
          <p:cNvSpPr/>
          <p:nvPr/>
        </p:nvSpPr>
        <p:spPr>
          <a:xfrm>
            <a:off x="9153525" y="2095500"/>
            <a:ext cx="3086100" cy="1905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10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增量学习和动态扩展</a:t>
            </a:r>
            <a:endParaRPr lang="en-US" sz="1050" dirty="0"/>
          </a:p>
        </p:txBody>
      </p:sp>
      <p:sp>
        <p:nvSpPr>
          <p:cNvPr id="46" name="Text 16"/>
          <p:cNvSpPr/>
          <p:nvPr/>
        </p:nvSpPr>
        <p:spPr>
          <a:xfrm>
            <a:off x="9153525" y="2324100"/>
            <a:ext cx="3086100" cy="1905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10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多模态知识图谱构建</a:t>
            </a:r>
            <a:endParaRPr lang="en-US" sz="1050" dirty="0"/>
          </a:p>
        </p:txBody>
      </p:sp>
      <p:sp>
        <p:nvSpPr>
          <p:cNvPr id="47" name="Text 17"/>
          <p:cNvSpPr/>
          <p:nvPr/>
        </p:nvSpPr>
        <p:spPr>
          <a:xfrm>
            <a:off x="6629400" y="2971800"/>
            <a:ext cx="2381250" cy="2667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dirty="0">
                <a:solidFill>
                  <a:srgbClr val="1E40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应用拓展</a:t>
            </a:r>
            <a:endParaRPr lang="en-US" sz="1500" dirty="0"/>
          </a:p>
        </p:txBody>
      </p:sp>
      <p:sp>
        <p:nvSpPr>
          <p:cNvPr id="48" name="Text 18"/>
          <p:cNvSpPr/>
          <p:nvPr/>
        </p:nvSpPr>
        <p:spPr>
          <a:xfrm>
            <a:off x="6315075" y="3314700"/>
            <a:ext cx="3086100" cy="1905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10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扩展到其他课程领域</a:t>
            </a:r>
            <a:endParaRPr lang="en-US" sz="1050" dirty="0"/>
          </a:p>
        </p:txBody>
      </p:sp>
      <p:sp>
        <p:nvSpPr>
          <p:cNvPr id="49" name="Text 19"/>
          <p:cNvSpPr/>
          <p:nvPr/>
        </p:nvSpPr>
        <p:spPr>
          <a:xfrm>
            <a:off x="6315075" y="3543300"/>
            <a:ext cx="3086100" cy="1905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10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支持大规模知识图谱</a:t>
            </a:r>
            <a:endParaRPr lang="en-US" sz="1050" dirty="0"/>
          </a:p>
        </p:txBody>
      </p:sp>
      <p:sp>
        <p:nvSpPr>
          <p:cNvPr id="50" name="Text 20"/>
          <p:cNvSpPr/>
          <p:nvPr/>
        </p:nvSpPr>
        <p:spPr>
          <a:xfrm>
            <a:off x="9496425" y="2971800"/>
            <a:ext cx="2381250" cy="2667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dirty="0">
                <a:solidFill>
                  <a:srgbClr val="1E40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平台化</a:t>
            </a:r>
            <a:endParaRPr lang="en-US" sz="1500" dirty="0"/>
          </a:p>
        </p:txBody>
      </p:sp>
      <p:sp>
        <p:nvSpPr>
          <p:cNvPr id="51" name="Text 21"/>
          <p:cNvSpPr/>
          <p:nvPr/>
        </p:nvSpPr>
        <p:spPr>
          <a:xfrm>
            <a:off x="9153525" y="3314700"/>
            <a:ext cx="3086100" cy="1905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10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开发知识图谱构建平台</a:t>
            </a:r>
            <a:endParaRPr lang="en-US" sz="1050" dirty="0"/>
          </a:p>
        </p:txBody>
      </p:sp>
      <p:sp>
        <p:nvSpPr>
          <p:cNvPr id="52" name="Text 22"/>
          <p:cNvSpPr/>
          <p:nvPr/>
        </p:nvSpPr>
        <p:spPr>
          <a:xfrm>
            <a:off x="9153525" y="3543300"/>
            <a:ext cx="3086100" cy="1905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10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提供可视化构建工具</a:t>
            </a:r>
            <a:endParaRPr lang="en-US" sz="1050" dirty="0"/>
          </a:p>
        </p:txBody>
      </p:sp>
      <p:sp>
        <p:nvSpPr>
          <p:cNvPr id="53" name="Text 23"/>
          <p:cNvSpPr/>
          <p:nvPr/>
        </p:nvSpPr>
        <p:spPr>
          <a:xfrm>
            <a:off x="4485814" y="5981700"/>
            <a:ext cx="3220224" cy="4191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500" b="1" dirty="0">
                <a:solidFill>
                  <a:schemeClr val="accent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感谢聆听 | Thank You</a:t>
            </a:r>
            <a:endParaRPr lang="en-US" sz="1500" b="1" dirty="0">
              <a:solidFill>
                <a:schemeClr val="accent1"/>
              </a:solidFill>
              <a:latin typeface="ui-sans-serif" pitchFamily="34" charset="0"/>
              <a:ea typeface="ui-sans-serif" pitchFamily="34" charset="-122"/>
              <a:cs typeface="ui-sans-serif" pitchFamily="34" charset="-120"/>
            </a:endParaRPr>
          </a:p>
        </p:txBody>
      </p:sp>
      <p:sp>
        <p:nvSpPr>
          <p:cNvPr id="54" name="Text 24"/>
          <p:cNvSpPr/>
          <p:nvPr/>
        </p:nvSpPr>
        <p:spPr>
          <a:xfrm>
            <a:off x="11426825" y="6477000"/>
            <a:ext cx="720090" cy="2286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19 / 19</a:t>
            </a:r>
            <a:endParaRPr lang="en-US" sz="1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70104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762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914400"/>
            <a:ext cx="914400" cy="381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257300"/>
            <a:ext cx="5486400" cy="14478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1514475"/>
            <a:ext cx="257175" cy="2286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" y="2933700"/>
            <a:ext cx="5486400" cy="27051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5800" y="3190875"/>
            <a:ext cx="200025" cy="2286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5800" y="3667125"/>
            <a:ext cx="85725" cy="17145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5800" y="4048125"/>
            <a:ext cx="85725" cy="17145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5800" y="4429125"/>
            <a:ext cx="85725" cy="17145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5800" y="4810125"/>
            <a:ext cx="85725" cy="17145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5800" y="5191125"/>
            <a:ext cx="85725" cy="17145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48400" y="1257300"/>
            <a:ext cx="5486400" cy="30480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77000" y="1514475"/>
            <a:ext cx="257175" cy="2286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77000" y="2857500"/>
            <a:ext cx="5029200" cy="12192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248400" y="4533900"/>
            <a:ext cx="5486400" cy="20193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477000" y="4791075"/>
            <a:ext cx="228600" cy="2286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934200"/>
            <a:ext cx="12192000" cy="76200"/>
          </a:xfrm>
          <a:prstGeom prst="rect">
            <a:avLst/>
          </a:prstGeom>
        </p:spPr>
      </p:pic>
      <p:sp>
        <p:nvSpPr>
          <p:cNvPr id="20" name="Text 0"/>
          <p:cNvSpPr/>
          <p:nvPr/>
        </p:nvSpPr>
        <p:spPr>
          <a:xfrm>
            <a:off x="457200" y="457200"/>
            <a:ext cx="11277600" cy="3810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1A5F7A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项目概述</a:t>
            </a:r>
            <a:endParaRPr lang="en-US" sz="2700" dirty="0"/>
          </a:p>
        </p:txBody>
      </p:sp>
      <p:sp>
        <p:nvSpPr>
          <p:cNvPr id="21" name="Text 1"/>
          <p:cNvSpPr/>
          <p:nvPr/>
        </p:nvSpPr>
        <p:spPr>
          <a:xfrm>
            <a:off x="1019175" y="1485900"/>
            <a:ext cx="5029200" cy="3048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项目目标</a:t>
            </a:r>
            <a:endParaRPr lang="en-US" sz="1800" dirty="0"/>
          </a:p>
        </p:txBody>
      </p:sp>
      <p:sp>
        <p:nvSpPr>
          <p:cNvPr id="22" name="Text 2"/>
          <p:cNvSpPr/>
          <p:nvPr/>
        </p:nvSpPr>
        <p:spPr>
          <a:xfrm>
            <a:off x="685800" y="1943100"/>
            <a:ext cx="5029200" cy="5334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构建电路类课程的知识图谱，涵盖5门核心课程，实现从文本到知识图谱的完整构建流程。</a:t>
            </a:r>
            <a:endParaRPr lang="en-US" sz="1350" dirty="0"/>
          </a:p>
        </p:txBody>
      </p:sp>
      <p:sp>
        <p:nvSpPr>
          <p:cNvPr id="23" name="Text 3"/>
          <p:cNvSpPr/>
          <p:nvPr/>
        </p:nvSpPr>
        <p:spPr>
          <a:xfrm>
            <a:off x="962025" y="3162300"/>
            <a:ext cx="5029200" cy="3048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核心课程</a:t>
            </a:r>
            <a:endParaRPr lang="en-US" sz="1800" dirty="0"/>
          </a:p>
        </p:txBody>
      </p:sp>
      <p:sp>
        <p:nvSpPr>
          <p:cNvPr id="24" name="Text 4"/>
          <p:cNvSpPr/>
          <p:nvPr/>
        </p:nvSpPr>
        <p:spPr>
          <a:xfrm>
            <a:off x="657225" y="3619500"/>
            <a:ext cx="5219700" cy="2667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电路基础</a:t>
            </a:r>
            <a:endParaRPr lang="en-US" sz="1350" dirty="0"/>
          </a:p>
        </p:txBody>
      </p:sp>
      <p:sp>
        <p:nvSpPr>
          <p:cNvPr id="25" name="Text 5"/>
          <p:cNvSpPr/>
          <p:nvPr/>
        </p:nvSpPr>
        <p:spPr>
          <a:xfrm>
            <a:off x="657225" y="4000500"/>
            <a:ext cx="5219700" cy="2667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模拟电子技术</a:t>
            </a:r>
            <a:endParaRPr lang="en-US" sz="1350" dirty="0"/>
          </a:p>
        </p:txBody>
      </p:sp>
      <p:sp>
        <p:nvSpPr>
          <p:cNvPr id="26" name="Text 6"/>
          <p:cNvSpPr/>
          <p:nvPr/>
        </p:nvSpPr>
        <p:spPr>
          <a:xfrm>
            <a:off x="657225" y="4381500"/>
            <a:ext cx="5219700" cy="2667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数字电子技术</a:t>
            </a:r>
            <a:endParaRPr lang="en-US" sz="1350" dirty="0"/>
          </a:p>
        </p:txBody>
      </p:sp>
      <p:sp>
        <p:nvSpPr>
          <p:cNvPr id="27" name="Text 7"/>
          <p:cNvSpPr/>
          <p:nvPr/>
        </p:nvSpPr>
        <p:spPr>
          <a:xfrm>
            <a:off x="657225" y="4762500"/>
            <a:ext cx="5219700" cy="2667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高频电子线路</a:t>
            </a:r>
            <a:endParaRPr lang="en-US" sz="1350" dirty="0"/>
          </a:p>
        </p:txBody>
      </p:sp>
      <p:sp>
        <p:nvSpPr>
          <p:cNvPr id="28" name="Text 8"/>
          <p:cNvSpPr/>
          <p:nvPr/>
        </p:nvSpPr>
        <p:spPr>
          <a:xfrm>
            <a:off x="657225" y="5143500"/>
            <a:ext cx="5219700" cy="2667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嵌入式系统</a:t>
            </a:r>
            <a:endParaRPr lang="en-US" sz="1350" dirty="0"/>
          </a:p>
        </p:txBody>
      </p:sp>
      <p:sp>
        <p:nvSpPr>
          <p:cNvPr id="29" name="Text 9"/>
          <p:cNvSpPr/>
          <p:nvPr/>
        </p:nvSpPr>
        <p:spPr>
          <a:xfrm>
            <a:off x="6810375" y="1485900"/>
            <a:ext cx="5029200" cy="3048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知识图谱规模</a:t>
            </a:r>
            <a:endParaRPr lang="en-US" sz="1800" dirty="0"/>
          </a:p>
        </p:txBody>
      </p:sp>
      <p:sp>
        <p:nvSpPr>
          <p:cNvPr id="30" name="Text 10"/>
          <p:cNvSpPr/>
          <p:nvPr/>
        </p:nvSpPr>
        <p:spPr>
          <a:xfrm>
            <a:off x="6381557" y="1943100"/>
            <a:ext cx="1145322" cy="4572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3600"/>
              </a:lnSpc>
              <a:buNone/>
            </a:pPr>
            <a:r>
              <a:rPr lang="en-US" sz="3600" b="1" dirty="0">
                <a:solidFill>
                  <a:srgbClr val="1E40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192</a:t>
            </a:r>
            <a:endParaRPr lang="en-US" sz="3600" dirty="0"/>
          </a:p>
        </p:txBody>
      </p:sp>
      <p:sp>
        <p:nvSpPr>
          <p:cNvPr id="31" name="Text 11"/>
          <p:cNvSpPr/>
          <p:nvPr/>
        </p:nvSpPr>
        <p:spPr>
          <a:xfrm>
            <a:off x="6381557" y="2400300"/>
            <a:ext cx="1145322" cy="2286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知识点节点</a:t>
            </a:r>
            <a:endParaRPr lang="en-US" sz="1200" dirty="0"/>
          </a:p>
        </p:txBody>
      </p:sp>
      <p:sp>
        <p:nvSpPr>
          <p:cNvPr id="32" name="Text 12"/>
          <p:cNvSpPr/>
          <p:nvPr/>
        </p:nvSpPr>
        <p:spPr>
          <a:xfrm>
            <a:off x="8348112" y="1943100"/>
            <a:ext cx="1605022" cy="4572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3600"/>
              </a:lnSpc>
              <a:buNone/>
            </a:pPr>
            <a:r>
              <a:rPr lang="en-US" sz="3600" b="1" dirty="0">
                <a:solidFill>
                  <a:srgbClr val="0D9488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191+</a:t>
            </a:r>
            <a:endParaRPr lang="en-US" sz="3600" dirty="0"/>
          </a:p>
        </p:txBody>
      </p:sp>
      <p:sp>
        <p:nvSpPr>
          <p:cNvPr id="33" name="Text 13"/>
          <p:cNvSpPr/>
          <p:nvPr/>
        </p:nvSpPr>
        <p:spPr>
          <a:xfrm>
            <a:off x="8481864" y="2400300"/>
            <a:ext cx="1337518" cy="2286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关系边</a:t>
            </a:r>
            <a:endParaRPr lang="en-US" sz="1200" dirty="0"/>
          </a:p>
        </p:txBody>
      </p:sp>
      <p:sp>
        <p:nvSpPr>
          <p:cNvPr id="34" name="Text 14"/>
          <p:cNvSpPr/>
          <p:nvPr/>
        </p:nvSpPr>
        <p:spPr>
          <a:xfrm>
            <a:off x="10806187" y="1943100"/>
            <a:ext cx="763488" cy="4572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3600"/>
              </a:lnSpc>
              <a:buNone/>
            </a:pPr>
            <a:r>
              <a:rPr lang="en-US" sz="3600" b="1" dirty="0">
                <a:solidFill>
                  <a:srgbClr val="2563E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29</a:t>
            </a:r>
            <a:endParaRPr lang="en-US" sz="3600" dirty="0"/>
          </a:p>
        </p:txBody>
      </p:sp>
      <p:sp>
        <p:nvSpPr>
          <p:cNvPr id="35" name="Text 15"/>
          <p:cNvSpPr/>
          <p:nvPr/>
        </p:nvSpPr>
        <p:spPr>
          <a:xfrm>
            <a:off x="10806187" y="2400300"/>
            <a:ext cx="763488" cy="2286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关系类型</a:t>
            </a:r>
            <a:endParaRPr lang="en-US" sz="1200" dirty="0"/>
          </a:p>
        </p:txBody>
      </p:sp>
      <p:sp>
        <p:nvSpPr>
          <p:cNvPr id="36" name="Text 16"/>
          <p:cNvSpPr/>
          <p:nvPr/>
        </p:nvSpPr>
        <p:spPr>
          <a:xfrm>
            <a:off x="6781800" y="4762500"/>
            <a:ext cx="5029200" cy="3048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核心问题与解决方案</a:t>
            </a:r>
            <a:endParaRPr lang="en-US" sz="1800" dirty="0"/>
          </a:p>
        </p:txBody>
      </p:sp>
      <p:sp>
        <p:nvSpPr>
          <p:cNvPr id="37" name="Text 17"/>
          <p:cNvSpPr/>
          <p:nvPr/>
        </p:nvSpPr>
        <p:spPr>
          <a:xfrm>
            <a:off x="6477000" y="5219700"/>
            <a:ext cx="5029200" cy="2667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核心问题：</a:t>
            </a:r>
            <a:endParaRPr lang="en-US" sz="1350" dirty="0"/>
          </a:p>
        </p:txBody>
      </p:sp>
      <p:sp>
        <p:nvSpPr>
          <p:cNvPr id="38" name="Text 18"/>
          <p:cNvSpPr/>
          <p:nvPr/>
        </p:nvSpPr>
        <p:spPr>
          <a:xfrm>
            <a:off x="6477000" y="5486400"/>
            <a:ext cx="6035040" cy="2286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如何科学、系统地构建高质量知识图谱？</a:t>
            </a:r>
            <a:endParaRPr lang="en-US" sz="1200" dirty="0"/>
          </a:p>
        </p:txBody>
      </p:sp>
      <p:sp>
        <p:nvSpPr>
          <p:cNvPr id="39" name="Text 19"/>
          <p:cNvSpPr/>
          <p:nvPr/>
        </p:nvSpPr>
        <p:spPr>
          <a:xfrm>
            <a:off x="6477000" y="5829300"/>
            <a:ext cx="5029200" cy="2667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解决方案：</a:t>
            </a:r>
            <a:endParaRPr lang="en-US" sz="1350" dirty="0"/>
          </a:p>
        </p:txBody>
      </p:sp>
      <p:sp>
        <p:nvSpPr>
          <p:cNvPr id="40" name="Text 20"/>
          <p:cNvSpPr/>
          <p:nvPr/>
        </p:nvSpPr>
        <p:spPr>
          <a:xfrm>
            <a:off x="6477000" y="6096000"/>
            <a:ext cx="6035040" cy="2286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通过四个核心模块，实现从文本到知识图谱的完整构建流程。</a:t>
            </a:r>
            <a:endParaRPr lang="en-US" sz="1200" dirty="0"/>
          </a:p>
        </p:txBody>
      </p:sp>
      <p:sp>
        <p:nvSpPr>
          <p:cNvPr id="41" name="Text 21"/>
          <p:cNvSpPr/>
          <p:nvPr/>
        </p:nvSpPr>
        <p:spPr>
          <a:xfrm>
            <a:off x="11496675" y="6629400"/>
            <a:ext cx="630555" cy="2286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2 / 19</a:t>
            </a:r>
            <a:endParaRPr lang="en-US" sz="12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762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914400"/>
            <a:ext cx="914400" cy="381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4724400"/>
            <a:ext cx="2705100" cy="16764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" y="4876800"/>
            <a:ext cx="381000" cy="3810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4375" y="4991100"/>
            <a:ext cx="171450" cy="1524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14700" y="4724400"/>
            <a:ext cx="2705100" cy="16764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67100" y="4876800"/>
            <a:ext cx="381000" cy="3810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62350" y="4991100"/>
            <a:ext cx="190500" cy="1524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72200" y="4724400"/>
            <a:ext cx="2705100" cy="16764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24600" y="4876800"/>
            <a:ext cx="381000" cy="3810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48425" y="4991100"/>
            <a:ext cx="133350" cy="1524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029700" y="4724400"/>
            <a:ext cx="2705100" cy="16764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182100" y="4876800"/>
            <a:ext cx="381000" cy="3810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296400" y="4991100"/>
            <a:ext cx="152400" cy="1524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81800"/>
            <a:ext cx="12192000" cy="76200"/>
          </a:xfrm>
          <a:prstGeom prst="rect">
            <a:avLst/>
          </a:prstGeom>
        </p:spPr>
      </p:pic>
      <p:sp>
        <p:nvSpPr>
          <p:cNvPr id="19" name="Text 0"/>
          <p:cNvSpPr/>
          <p:nvPr/>
        </p:nvSpPr>
        <p:spPr>
          <a:xfrm>
            <a:off x="457200" y="457200"/>
            <a:ext cx="11277600" cy="3810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1A5F7A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知识图谱构建流程总览</a:t>
            </a:r>
            <a:endParaRPr lang="en-US" sz="2700" dirty="0"/>
          </a:p>
        </p:txBody>
      </p:sp>
      <p:sp>
        <p:nvSpPr>
          <p:cNvPr id="20" name="Text 1"/>
          <p:cNvSpPr/>
          <p:nvPr/>
        </p:nvSpPr>
        <p:spPr>
          <a:xfrm>
            <a:off x="457200" y="1104900"/>
            <a:ext cx="11277600" cy="2667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知识图谱构建是一个循环迭代的过程，包含四个核心阶段：</a:t>
            </a:r>
            <a:endParaRPr lang="en-US" sz="1500" dirty="0"/>
          </a:p>
        </p:txBody>
      </p:sp>
      <p:sp>
        <p:nvSpPr>
          <p:cNvPr id="21" name="Text 2"/>
          <p:cNvSpPr/>
          <p:nvPr/>
        </p:nvSpPr>
        <p:spPr>
          <a:xfrm>
            <a:off x="1104900" y="4933950"/>
            <a:ext cx="1828800" cy="2667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阶段一：节点创建</a:t>
            </a:r>
            <a:endParaRPr lang="en-US" sz="1500" dirty="0"/>
          </a:p>
        </p:txBody>
      </p:sp>
      <p:sp>
        <p:nvSpPr>
          <p:cNvPr id="22" name="Text 3"/>
          <p:cNvSpPr/>
          <p:nvPr/>
        </p:nvSpPr>
        <p:spPr>
          <a:xfrm>
            <a:off x="571500" y="5334000"/>
            <a:ext cx="2438400" cy="4572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从非结构化文本中识别知识点实体</a:t>
            </a:r>
            <a:endParaRPr lang="en-US" sz="1200" dirty="0"/>
          </a:p>
        </p:txBody>
      </p:sp>
      <p:sp>
        <p:nvSpPr>
          <p:cNvPr id="23" name="Text 4"/>
          <p:cNvSpPr/>
          <p:nvPr/>
        </p:nvSpPr>
        <p:spPr>
          <a:xfrm>
            <a:off x="571500" y="5791200"/>
            <a:ext cx="2438400" cy="2286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规范化实体名称</a:t>
            </a:r>
            <a:endParaRPr lang="en-US" sz="1200" dirty="0"/>
          </a:p>
        </p:txBody>
      </p:sp>
      <p:sp>
        <p:nvSpPr>
          <p:cNvPr id="24" name="Text 5"/>
          <p:cNvSpPr/>
          <p:nvPr/>
        </p:nvSpPr>
        <p:spPr>
          <a:xfrm>
            <a:off x="571500" y="6019800"/>
            <a:ext cx="2438400" cy="2286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提取实体属性</a:t>
            </a:r>
            <a:endParaRPr lang="en-US" sz="1200" dirty="0"/>
          </a:p>
        </p:txBody>
      </p:sp>
      <p:sp>
        <p:nvSpPr>
          <p:cNvPr id="25" name="Text 6"/>
          <p:cNvSpPr/>
          <p:nvPr/>
        </p:nvSpPr>
        <p:spPr>
          <a:xfrm>
            <a:off x="3962400" y="4933950"/>
            <a:ext cx="1828800" cy="2667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阶段二：关系创建</a:t>
            </a:r>
            <a:endParaRPr lang="en-US" sz="1500" dirty="0"/>
          </a:p>
        </p:txBody>
      </p:sp>
      <p:sp>
        <p:nvSpPr>
          <p:cNvPr id="26" name="Text 7"/>
          <p:cNvSpPr/>
          <p:nvPr/>
        </p:nvSpPr>
        <p:spPr>
          <a:xfrm>
            <a:off x="3429000" y="5334000"/>
            <a:ext cx="2926080" cy="2286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从文本中抽取实体间的关系</a:t>
            </a:r>
            <a:endParaRPr lang="en-US" sz="1200" dirty="0"/>
          </a:p>
        </p:txBody>
      </p:sp>
      <p:sp>
        <p:nvSpPr>
          <p:cNvPr id="27" name="Text 8"/>
          <p:cNvSpPr/>
          <p:nvPr/>
        </p:nvSpPr>
        <p:spPr>
          <a:xfrm>
            <a:off x="3429000" y="5562600"/>
            <a:ext cx="2926080" cy="2286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验证关系的正确性</a:t>
            </a:r>
            <a:endParaRPr lang="en-US" sz="1200" dirty="0"/>
          </a:p>
        </p:txBody>
      </p:sp>
      <p:sp>
        <p:nvSpPr>
          <p:cNvPr id="28" name="Text 9"/>
          <p:cNvSpPr/>
          <p:nvPr/>
        </p:nvSpPr>
        <p:spPr>
          <a:xfrm>
            <a:off x="3429000" y="5791200"/>
            <a:ext cx="2926080" cy="2286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定义关系类型体系</a:t>
            </a:r>
            <a:endParaRPr lang="en-US" sz="1200" dirty="0"/>
          </a:p>
        </p:txBody>
      </p:sp>
      <p:sp>
        <p:nvSpPr>
          <p:cNvPr id="29" name="Text 10"/>
          <p:cNvSpPr/>
          <p:nvPr/>
        </p:nvSpPr>
        <p:spPr>
          <a:xfrm>
            <a:off x="6819900" y="4933950"/>
            <a:ext cx="1828800" cy="2667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阶段三：嵌入学习</a:t>
            </a:r>
            <a:endParaRPr lang="en-US" sz="1500" dirty="0"/>
          </a:p>
        </p:txBody>
      </p:sp>
      <p:sp>
        <p:nvSpPr>
          <p:cNvPr id="30" name="Text 11"/>
          <p:cNvSpPr/>
          <p:nvPr/>
        </p:nvSpPr>
        <p:spPr>
          <a:xfrm>
            <a:off x="6286500" y="5334000"/>
            <a:ext cx="2926080" cy="2286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将实体和关系映射到向量空间</a:t>
            </a:r>
            <a:endParaRPr lang="en-US" sz="1200" dirty="0"/>
          </a:p>
        </p:txBody>
      </p:sp>
      <p:sp>
        <p:nvSpPr>
          <p:cNvPr id="31" name="Text 12"/>
          <p:cNvSpPr/>
          <p:nvPr/>
        </p:nvSpPr>
        <p:spPr>
          <a:xfrm>
            <a:off x="6286500" y="5562600"/>
            <a:ext cx="2926080" cy="2286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学习实体和关系的语义表示</a:t>
            </a:r>
            <a:endParaRPr lang="en-US" sz="1200" dirty="0"/>
          </a:p>
        </p:txBody>
      </p:sp>
      <p:sp>
        <p:nvSpPr>
          <p:cNvPr id="32" name="Text 13"/>
          <p:cNvSpPr/>
          <p:nvPr/>
        </p:nvSpPr>
        <p:spPr>
          <a:xfrm>
            <a:off x="6286500" y="5791200"/>
            <a:ext cx="2926080" cy="2286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训练TransE嵌入模型</a:t>
            </a:r>
            <a:endParaRPr lang="en-US" sz="1200" dirty="0"/>
          </a:p>
        </p:txBody>
      </p:sp>
      <p:sp>
        <p:nvSpPr>
          <p:cNvPr id="33" name="Text 14"/>
          <p:cNvSpPr/>
          <p:nvPr/>
        </p:nvSpPr>
        <p:spPr>
          <a:xfrm>
            <a:off x="9677400" y="4933950"/>
            <a:ext cx="1828800" cy="2667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阶段四：知识补全</a:t>
            </a:r>
            <a:endParaRPr lang="en-US" sz="1500" dirty="0"/>
          </a:p>
        </p:txBody>
      </p:sp>
      <p:sp>
        <p:nvSpPr>
          <p:cNvPr id="34" name="Text 15"/>
          <p:cNvSpPr/>
          <p:nvPr/>
        </p:nvSpPr>
        <p:spPr>
          <a:xfrm>
            <a:off x="9144000" y="5334000"/>
            <a:ext cx="2926080" cy="2286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预测知识图谱中缺失的关系</a:t>
            </a:r>
            <a:endParaRPr lang="en-US" sz="1200" dirty="0"/>
          </a:p>
        </p:txBody>
      </p:sp>
      <p:sp>
        <p:nvSpPr>
          <p:cNvPr id="35" name="Text 16"/>
          <p:cNvSpPr/>
          <p:nvPr/>
        </p:nvSpPr>
        <p:spPr>
          <a:xfrm>
            <a:off x="9144000" y="5562600"/>
            <a:ext cx="2926080" cy="2286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发现潜在的知识点关联</a:t>
            </a:r>
            <a:endParaRPr lang="en-US" sz="1200" dirty="0"/>
          </a:p>
        </p:txBody>
      </p:sp>
      <p:sp>
        <p:nvSpPr>
          <p:cNvPr id="36" name="Text 17"/>
          <p:cNvSpPr/>
          <p:nvPr/>
        </p:nvSpPr>
        <p:spPr>
          <a:xfrm>
            <a:off x="9144000" y="5791200"/>
            <a:ext cx="2926080" cy="2286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提升知识图谱完整性</a:t>
            </a:r>
            <a:endParaRPr lang="en-US" sz="1200" dirty="0"/>
          </a:p>
        </p:txBody>
      </p:sp>
      <p:sp>
        <p:nvSpPr>
          <p:cNvPr id="37" name="Text 18"/>
          <p:cNvSpPr/>
          <p:nvPr/>
        </p:nvSpPr>
        <p:spPr>
          <a:xfrm>
            <a:off x="11505565" y="6477000"/>
            <a:ext cx="621665" cy="2286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3 / 19</a:t>
            </a:r>
            <a:endParaRPr lang="en-US" sz="1200" dirty="0"/>
          </a:p>
        </p:txBody>
      </p:sp>
      <p:pic>
        <p:nvPicPr>
          <p:cNvPr id="40" name="图片 39" descr="优化关系图 (1)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314700" y="1384935"/>
            <a:ext cx="5753100" cy="323469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762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838200"/>
            <a:ext cx="914400" cy="381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1028700"/>
            <a:ext cx="11430000" cy="8763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400" y="1295400"/>
            <a:ext cx="285750" cy="3429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000" y="2085975"/>
            <a:ext cx="285750" cy="2286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1000" y="2476500"/>
            <a:ext cx="5600700" cy="7239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5300" y="2647950"/>
            <a:ext cx="381000" cy="3810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0075" y="2705100"/>
            <a:ext cx="171450" cy="2667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1000" y="3314700"/>
            <a:ext cx="5600700" cy="7239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5300" y="3486150"/>
            <a:ext cx="381000" cy="3810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6263" y="3543300"/>
            <a:ext cx="219075" cy="2667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81000" y="4152900"/>
            <a:ext cx="5600700" cy="7239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5300" y="4324350"/>
            <a:ext cx="381000" cy="3810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00075" y="4381500"/>
            <a:ext cx="171450" cy="2667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210300" y="2057400"/>
            <a:ext cx="5600700" cy="41910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362700" y="2238375"/>
            <a:ext cx="228600" cy="2286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362700" y="4610100"/>
            <a:ext cx="190500" cy="19050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362700" y="4972050"/>
            <a:ext cx="114300" cy="11430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362700" y="5238750"/>
            <a:ext cx="114300" cy="114300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362700" y="5524500"/>
            <a:ext cx="2206526" cy="571500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438900" y="5629275"/>
            <a:ext cx="152400" cy="152400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452074" y="5524500"/>
            <a:ext cx="2206526" cy="571500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9528274" y="5629275"/>
            <a:ext cx="152400" cy="152400"/>
          </a:xfrm>
          <a:prstGeom prst="rect">
            <a:avLst/>
          </a:prstGeom>
        </p:spPr>
      </p:pic>
      <p:pic>
        <p:nvPicPr>
          <p:cNvPr id="27" name="Image 25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81800"/>
            <a:ext cx="12192000" cy="76200"/>
          </a:xfrm>
          <a:prstGeom prst="rect">
            <a:avLst/>
          </a:prstGeom>
        </p:spPr>
      </p:pic>
      <p:sp>
        <p:nvSpPr>
          <p:cNvPr id="28" name="Text 0"/>
          <p:cNvSpPr/>
          <p:nvPr/>
        </p:nvSpPr>
        <p:spPr>
          <a:xfrm>
            <a:off x="381000" y="381000"/>
            <a:ext cx="11430000" cy="3810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1A5F7A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模块一：知识抽取模块</a:t>
            </a:r>
            <a:endParaRPr lang="en-US" sz="2700" dirty="0"/>
          </a:p>
        </p:txBody>
      </p:sp>
      <p:sp>
        <p:nvSpPr>
          <p:cNvPr id="29" name="Text 1"/>
          <p:cNvSpPr/>
          <p:nvPr/>
        </p:nvSpPr>
        <p:spPr>
          <a:xfrm>
            <a:off x="971550" y="1181100"/>
            <a:ext cx="3771900" cy="3048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模块作用</a:t>
            </a:r>
            <a:endParaRPr lang="en-US" sz="1800" dirty="0"/>
          </a:p>
        </p:txBody>
      </p:sp>
      <p:sp>
        <p:nvSpPr>
          <p:cNvPr id="30" name="Text 2"/>
          <p:cNvSpPr/>
          <p:nvPr/>
        </p:nvSpPr>
        <p:spPr>
          <a:xfrm>
            <a:off x="971550" y="1485900"/>
            <a:ext cx="4526280" cy="2667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从非结构化文本中自动提取知识点（实体）和关系</a:t>
            </a:r>
            <a:endParaRPr lang="en-US" sz="1350" dirty="0"/>
          </a:p>
        </p:txBody>
      </p:sp>
      <p:sp>
        <p:nvSpPr>
          <p:cNvPr id="31" name="Text 3"/>
          <p:cNvSpPr/>
          <p:nvPr/>
        </p:nvSpPr>
        <p:spPr>
          <a:xfrm>
            <a:off x="742950" y="2057400"/>
            <a:ext cx="5600700" cy="3048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核心功能</a:t>
            </a:r>
            <a:endParaRPr lang="en-US" sz="1800" dirty="0"/>
          </a:p>
        </p:txBody>
      </p:sp>
      <p:sp>
        <p:nvSpPr>
          <p:cNvPr id="32" name="Text 4"/>
          <p:cNvSpPr/>
          <p:nvPr/>
        </p:nvSpPr>
        <p:spPr>
          <a:xfrm>
            <a:off x="990600" y="2590800"/>
            <a:ext cx="1676400" cy="2667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实体识别</a:t>
            </a:r>
            <a:endParaRPr lang="en-US" sz="1500" dirty="0"/>
          </a:p>
        </p:txBody>
      </p:sp>
      <p:sp>
        <p:nvSpPr>
          <p:cNvPr id="33" name="Text 5"/>
          <p:cNvSpPr/>
          <p:nvPr/>
        </p:nvSpPr>
        <p:spPr>
          <a:xfrm>
            <a:off x="990600" y="2857500"/>
            <a:ext cx="2011680" cy="2286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从文本中识别知识点实体</a:t>
            </a:r>
            <a:endParaRPr lang="en-US" sz="1200" dirty="0"/>
          </a:p>
        </p:txBody>
      </p:sp>
      <p:sp>
        <p:nvSpPr>
          <p:cNvPr id="34" name="Text 6"/>
          <p:cNvSpPr/>
          <p:nvPr/>
        </p:nvSpPr>
        <p:spPr>
          <a:xfrm>
            <a:off x="990600" y="3429000"/>
            <a:ext cx="1828800" cy="2667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关系抽取</a:t>
            </a:r>
            <a:endParaRPr lang="en-US" sz="1500" dirty="0"/>
          </a:p>
        </p:txBody>
      </p:sp>
      <p:sp>
        <p:nvSpPr>
          <p:cNvPr id="35" name="Text 7"/>
          <p:cNvSpPr/>
          <p:nvPr/>
        </p:nvSpPr>
        <p:spPr>
          <a:xfrm>
            <a:off x="990600" y="3695700"/>
            <a:ext cx="2194560" cy="2286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从文本中提取实体间的关系</a:t>
            </a:r>
            <a:endParaRPr lang="en-US" sz="1200" dirty="0"/>
          </a:p>
        </p:txBody>
      </p:sp>
      <p:sp>
        <p:nvSpPr>
          <p:cNvPr id="36" name="Text 8"/>
          <p:cNvSpPr/>
          <p:nvPr/>
        </p:nvSpPr>
        <p:spPr>
          <a:xfrm>
            <a:off x="990600" y="4267200"/>
            <a:ext cx="2377440" cy="2667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实体词典构建</a:t>
            </a:r>
            <a:endParaRPr lang="en-US" sz="1500" dirty="0"/>
          </a:p>
        </p:txBody>
      </p:sp>
      <p:sp>
        <p:nvSpPr>
          <p:cNvPr id="37" name="Text 9"/>
          <p:cNvSpPr/>
          <p:nvPr/>
        </p:nvSpPr>
        <p:spPr>
          <a:xfrm>
            <a:off x="990600" y="4533900"/>
            <a:ext cx="2377440" cy="2286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从现有知识图谱构建实体词典</a:t>
            </a:r>
            <a:endParaRPr lang="en-US" sz="1200" dirty="0"/>
          </a:p>
        </p:txBody>
      </p:sp>
      <p:sp>
        <p:nvSpPr>
          <p:cNvPr id="38" name="Text 10"/>
          <p:cNvSpPr/>
          <p:nvPr/>
        </p:nvSpPr>
        <p:spPr>
          <a:xfrm>
            <a:off x="6667500" y="2209800"/>
            <a:ext cx="5295900" cy="3048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处理流程</a:t>
            </a:r>
            <a:endParaRPr lang="en-US" sz="1800" dirty="0"/>
          </a:p>
        </p:txBody>
      </p:sp>
      <p:sp>
        <p:nvSpPr>
          <p:cNvPr id="39" name="Text 11"/>
          <p:cNvSpPr/>
          <p:nvPr/>
        </p:nvSpPr>
        <p:spPr>
          <a:xfrm>
            <a:off x="6629400" y="4572000"/>
            <a:ext cx="5295900" cy="2667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实体匹配方法</a:t>
            </a:r>
            <a:endParaRPr lang="en-US" sz="1500" dirty="0"/>
          </a:p>
        </p:txBody>
      </p:sp>
      <p:sp>
        <p:nvSpPr>
          <p:cNvPr id="40" name="Text 12"/>
          <p:cNvSpPr/>
          <p:nvPr/>
        </p:nvSpPr>
        <p:spPr>
          <a:xfrm>
            <a:off x="6553200" y="4914900"/>
            <a:ext cx="1936849" cy="2286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精确匹配（置信度0.9）</a:t>
            </a:r>
            <a:endParaRPr lang="en-US" sz="1200" dirty="0"/>
          </a:p>
        </p:txBody>
      </p:sp>
      <p:sp>
        <p:nvSpPr>
          <p:cNvPr id="41" name="Text 13"/>
          <p:cNvSpPr/>
          <p:nvPr/>
        </p:nvSpPr>
        <p:spPr>
          <a:xfrm>
            <a:off x="6553200" y="5181600"/>
            <a:ext cx="2119729" cy="2286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关键词匹配（置信度0.6）</a:t>
            </a:r>
            <a:endParaRPr lang="en-US" sz="1200" dirty="0"/>
          </a:p>
        </p:txBody>
      </p:sp>
      <p:sp>
        <p:nvSpPr>
          <p:cNvPr id="42" name="Text 14"/>
          <p:cNvSpPr/>
          <p:nvPr/>
        </p:nvSpPr>
        <p:spPr>
          <a:xfrm>
            <a:off x="6629400" y="5600700"/>
            <a:ext cx="2054126" cy="2286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输入</a:t>
            </a:r>
            <a:endParaRPr lang="en-US" sz="1200" dirty="0"/>
          </a:p>
        </p:txBody>
      </p:sp>
      <p:sp>
        <p:nvSpPr>
          <p:cNvPr id="43" name="Text 15"/>
          <p:cNvSpPr/>
          <p:nvPr/>
        </p:nvSpPr>
        <p:spPr>
          <a:xfrm>
            <a:off x="6438900" y="5829300"/>
            <a:ext cx="2054126" cy="1905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非结构化文本</a:t>
            </a:r>
            <a:endParaRPr lang="en-US" sz="1050" dirty="0"/>
          </a:p>
        </p:txBody>
      </p:sp>
      <p:sp>
        <p:nvSpPr>
          <p:cNvPr id="44" name="Text 16"/>
          <p:cNvSpPr/>
          <p:nvPr/>
        </p:nvSpPr>
        <p:spPr>
          <a:xfrm>
            <a:off x="9718774" y="5600700"/>
            <a:ext cx="2054126" cy="2286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输出</a:t>
            </a:r>
            <a:endParaRPr lang="en-US" sz="1200" dirty="0"/>
          </a:p>
        </p:txBody>
      </p:sp>
      <p:sp>
        <p:nvSpPr>
          <p:cNvPr id="45" name="Text 17"/>
          <p:cNvSpPr/>
          <p:nvPr/>
        </p:nvSpPr>
        <p:spPr>
          <a:xfrm>
            <a:off x="9528274" y="5829300"/>
            <a:ext cx="2464951" cy="1905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结构化的实体和关系列表</a:t>
            </a:r>
            <a:endParaRPr lang="en-US" sz="1050" dirty="0"/>
          </a:p>
        </p:txBody>
      </p:sp>
      <p:sp>
        <p:nvSpPr>
          <p:cNvPr id="46" name="Text 18"/>
          <p:cNvSpPr/>
          <p:nvPr/>
        </p:nvSpPr>
        <p:spPr>
          <a:xfrm>
            <a:off x="11504295" y="6477000"/>
            <a:ext cx="622935" cy="2286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4 / 19</a:t>
            </a:r>
            <a:endParaRPr lang="en-US" sz="1200" dirty="0"/>
          </a:p>
        </p:txBody>
      </p:sp>
      <p:pic>
        <p:nvPicPr>
          <p:cNvPr id="47" name="图片 46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995795" y="2702560"/>
            <a:ext cx="3621405" cy="162179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7239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762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838200"/>
            <a:ext cx="914400" cy="381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1057275"/>
            <a:ext cx="228600" cy="2286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1409700"/>
            <a:ext cx="6720780" cy="10668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5300" y="1562100"/>
            <a:ext cx="190500" cy="1905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93904" y="1524000"/>
            <a:ext cx="993577" cy="2667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5300" y="2095500"/>
            <a:ext cx="6492180" cy="2667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3400" y="2152650"/>
            <a:ext cx="104775" cy="13335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1000" y="2552700"/>
            <a:ext cx="6720780" cy="10668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95300" y="2705100"/>
            <a:ext cx="190500" cy="1905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993904" y="2667000"/>
            <a:ext cx="993577" cy="2667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95300" y="3238500"/>
            <a:ext cx="6492180" cy="2667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33400" y="3295650"/>
            <a:ext cx="104775" cy="13335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81000" y="3695700"/>
            <a:ext cx="6720780" cy="10668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95300" y="3848100"/>
            <a:ext cx="190500" cy="1905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993904" y="3810000"/>
            <a:ext cx="993577" cy="2667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95300" y="4381500"/>
            <a:ext cx="6492180" cy="2667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33400" y="4438650"/>
            <a:ext cx="104775" cy="13335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330380" y="1028700"/>
            <a:ext cx="4480620" cy="255270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482780" y="1524000"/>
            <a:ext cx="4175820" cy="1905000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7330380" y="3695700"/>
            <a:ext cx="4480620" cy="3162300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482780" y="3886200"/>
            <a:ext cx="171450" cy="190500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7482780" y="4457700"/>
            <a:ext cx="4175820" cy="2247900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7558980" y="4591050"/>
            <a:ext cx="114300" cy="114300"/>
          </a:xfrm>
          <a:prstGeom prst="rect">
            <a:avLst/>
          </a:prstGeom>
        </p:spPr>
      </p:pic>
      <p:pic>
        <p:nvPicPr>
          <p:cNvPr id="27" name="Image 25" descr="preencoded.png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7558980" y="5695950"/>
            <a:ext cx="114300" cy="114300"/>
          </a:xfrm>
          <a:prstGeom prst="rect">
            <a:avLst/>
          </a:prstGeom>
        </p:spPr>
      </p:pic>
      <p:pic>
        <p:nvPicPr>
          <p:cNvPr id="28" name="Image 26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162800"/>
            <a:ext cx="12192000" cy="76200"/>
          </a:xfrm>
          <a:prstGeom prst="rect">
            <a:avLst/>
          </a:prstGeom>
        </p:spPr>
      </p:pic>
      <p:sp>
        <p:nvSpPr>
          <p:cNvPr id="29" name="Text 0"/>
          <p:cNvSpPr/>
          <p:nvPr/>
        </p:nvSpPr>
        <p:spPr>
          <a:xfrm>
            <a:off x="381000" y="381000"/>
            <a:ext cx="11430000" cy="3810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1A5F7A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实体识别详细过程</a:t>
            </a:r>
            <a:endParaRPr lang="en-US" sz="2700" dirty="0"/>
          </a:p>
        </p:txBody>
      </p:sp>
      <p:sp>
        <p:nvSpPr>
          <p:cNvPr id="30" name="Text 1"/>
          <p:cNvSpPr/>
          <p:nvPr/>
        </p:nvSpPr>
        <p:spPr>
          <a:xfrm>
            <a:off x="685800" y="1028700"/>
            <a:ext cx="6720780" cy="3048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三种匹配方法</a:t>
            </a:r>
            <a:endParaRPr lang="en-US" sz="1800" dirty="0"/>
          </a:p>
        </p:txBody>
      </p:sp>
      <p:sp>
        <p:nvSpPr>
          <p:cNvPr id="31" name="Text 2"/>
          <p:cNvSpPr/>
          <p:nvPr/>
        </p:nvSpPr>
        <p:spPr>
          <a:xfrm>
            <a:off x="762000" y="1524000"/>
            <a:ext cx="1234440" cy="2667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精确匹配</a:t>
            </a:r>
            <a:endParaRPr lang="en-US" sz="1500" dirty="0"/>
          </a:p>
        </p:txBody>
      </p:sp>
      <p:sp>
        <p:nvSpPr>
          <p:cNvPr id="32" name="Text 3"/>
          <p:cNvSpPr/>
          <p:nvPr/>
        </p:nvSpPr>
        <p:spPr>
          <a:xfrm>
            <a:off x="6070104" y="1524000"/>
            <a:ext cx="1192292" cy="2667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置信度: 0.9</a:t>
            </a:r>
            <a:endParaRPr lang="en-US" sz="1200" dirty="0"/>
          </a:p>
        </p:txBody>
      </p:sp>
      <p:sp>
        <p:nvSpPr>
          <p:cNvPr id="33" name="Text 4"/>
          <p:cNvSpPr/>
          <p:nvPr/>
        </p:nvSpPr>
        <p:spPr>
          <a:xfrm>
            <a:off x="495300" y="1828800"/>
            <a:ext cx="6492180" cy="2286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直接检查文本中是否包含实体名称</a:t>
            </a:r>
            <a:endParaRPr lang="en-US" sz="1200" dirty="0"/>
          </a:p>
        </p:txBody>
      </p:sp>
      <p:sp>
        <p:nvSpPr>
          <p:cNvPr id="34" name="Text 5"/>
          <p:cNvSpPr/>
          <p:nvPr/>
        </p:nvSpPr>
        <p:spPr>
          <a:xfrm>
            <a:off x="676275" y="2133600"/>
            <a:ext cx="6415980" cy="1905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1E40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示例：文本中包含"运算放大器" → 识别为实体</a:t>
            </a:r>
            <a:endParaRPr lang="en-US" sz="1050" dirty="0"/>
          </a:p>
        </p:txBody>
      </p:sp>
      <p:sp>
        <p:nvSpPr>
          <p:cNvPr id="35" name="Text 6"/>
          <p:cNvSpPr/>
          <p:nvPr/>
        </p:nvSpPr>
        <p:spPr>
          <a:xfrm>
            <a:off x="762000" y="2667000"/>
            <a:ext cx="1463040" cy="2667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关键词匹配</a:t>
            </a:r>
            <a:endParaRPr lang="en-US" sz="1500" dirty="0"/>
          </a:p>
        </p:txBody>
      </p:sp>
      <p:sp>
        <p:nvSpPr>
          <p:cNvPr id="36" name="Text 7"/>
          <p:cNvSpPr/>
          <p:nvPr/>
        </p:nvSpPr>
        <p:spPr>
          <a:xfrm>
            <a:off x="6070104" y="2667000"/>
            <a:ext cx="1192292" cy="2667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置信度: 0.6</a:t>
            </a:r>
            <a:endParaRPr lang="en-US" sz="1200" dirty="0"/>
          </a:p>
        </p:txBody>
      </p:sp>
      <p:sp>
        <p:nvSpPr>
          <p:cNvPr id="37" name="Text 8"/>
          <p:cNvSpPr/>
          <p:nvPr/>
        </p:nvSpPr>
        <p:spPr>
          <a:xfrm>
            <a:off x="495300" y="2971800"/>
            <a:ext cx="6492180" cy="2286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通过实体的关键词匹配</a:t>
            </a:r>
            <a:endParaRPr lang="en-US" sz="1200" dirty="0"/>
          </a:p>
        </p:txBody>
      </p:sp>
      <p:sp>
        <p:nvSpPr>
          <p:cNvPr id="38" name="Text 9"/>
          <p:cNvSpPr/>
          <p:nvPr/>
        </p:nvSpPr>
        <p:spPr>
          <a:xfrm>
            <a:off x="676275" y="3276600"/>
            <a:ext cx="6415980" cy="1905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0F766E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示例：文本中包含"高增益" → 匹配到"运算放大器"</a:t>
            </a:r>
            <a:endParaRPr lang="en-US" sz="1050" dirty="0"/>
          </a:p>
        </p:txBody>
      </p:sp>
      <p:sp>
        <p:nvSpPr>
          <p:cNvPr id="39" name="Text 10"/>
          <p:cNvSpPr/>
          <p:nvPr/>
        </p:nvSpPr>
        <p:spPr>
          <a:xfrm>
            <a:off x="762000" y="3810000"/>
            <a:ext cx="1234440" cy="2667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部分匹配</a:t>
            </a:r>
            <a:endParaRPr lang="en-US" sz="1500" dirty="0"/>
          </a:p>
        </p:txBody>
      </p:sp>
      <p:sp>
        <p:nvSpPr>
          <p:cNvPr id="40" name="Text 11"/>
          <p:cNvSpPr/>
          <p:nvPr/>
        </p:nvSpPr>
        <p:spPr>
          <a:xfrm>
            <a:off x="6070104" y="3810000"/>
            <a:ext cx="1192292" cy="2667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置信度: 0.4</a:t>
            </a:r>
            <a:endParaRPr lang="en-US" sz="1200" dirty="0"/>
          </a:p>
        </p:txBody>
      </p:sp>
      <p:sp>
        <p:nvSpPr>
          <p:cNvPr id="41" name="Text 12"/>
          <p:cNvSpPr/>
          <p:nvPr/>
        </p:nvSpPr>
        <p:spPr>
          <a:xfrm>
            <a:off x="495300" y="4114800"/>
            <a:ext cx="6492180" cy="2286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匹配实体名称的主要部分</a:t>
            </a:r>
            <a:endParaRPr lang="en-US" sz="1200" dirty="0"/>
          </a:p>
        </p:txBody>
      </p:sp>
      <p:sp>
        <p:nvSpPr>
          <p:cNvPr id="42" name="Text 13"/>
          <p:cNvSpPr/>
          <p:nvPr/>
        </p:nvSpPr>
        <p:spPr>
          <a:xfrm>
            <a:off x="676275" y="4419600"/>
            <a:ext cx="6415980" cy="1905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C2410C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示例：文本中包含"运放" → 匹配到"运算放大器"</a:t>
            </a:r>
            <a:endParaRPr lang="en-US" sz="1050" dirty="0"/>
          </a:p>
        </p:txBody>
      </p:sp>
      <p:sp>
        <p:nvSpPr>
          <p:cNvPr id="43" name="Text 14"/>
          <p:cNvSpPr/>
          <p:nvPr/>
        </p:nvSpPr>
        <p:spPr>
          <a:xfrm>
            <a:off x="7558980" y="1181100"/>
            <a:ext cx="4175820" cy="2667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步骤1：构建实体词典</a:t>
            </a:r>
            <a:endParaRPr lang="en-US" sz="1500" dirty="0"/>
          </a:p>
        </p:txBody>
      </p:sp>
      <p:sp>
        <p:nvSpPr>
          <p:cNvPr id="44" name="Text 15"/>
          <p:cNvSpPr/>
          <p:nvPr/>
        </p:nvSpPr>
        <p:spPr>
          <a:xfrm>
            <a:off x="7578030" y="1524000"/>
            <a:ext cx="4175820" cy="19050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569CD6"/>
                </a:solidFill>
                <a:latin typeface="Consolas" panose="020B0609020204030204" pitchFamily="34" charset="0"/>
                <a:ea typeface="Consolas" panose="020B0609020204030204" pitchFamily="34" charset="-122"/>
                <a:cs typeface="Consolas" panose="020B0609020204030204" pitchFamily="34" charset="-120"/>
              </a:rPr>
              <a:t>def</a:t>
            </a:r>
            <a:r>
              <a:rPr lang="en-US" sz="1050" dirty="0">
                <a:solidFill>
                  <a:srgbClr val="E6E6E6"/>
                </a:solidFill>
                <a:latin typeface="Consolas" panose="020B0609020204030204" pitchFamily="34" charset="0"/>
                <a:ea typeface="Consolas" panose="020B0609020204030204" pitchFamily="34" charset="-122"/>
                <a:cs typeface="Consolas" panose="020B0609020204030204" pitchFamily="34" charset="-120"/>
              </a:rPr>
              <a:t> </a:t>
            </a:r>
            <a:r>
              <a:rPr lang="en-US" sz="1050" dirty="0">
                <a:solidFill>
                  <a:srgbClr val="DCDCAA"/>
                </a:solidFill>
                <a:latin typeface="Consolas" panose="020B0609020204030204" pitchFamily="34" charset="0"/>
                <a:ea typeface="Consolas" panose="020B0609020204030204" pitchFamily="34" charset="-122"/>
                <a:cs typeface="Consolas" panose="020B0609020204030204" pitchFamily="34" charset="-120"/>
              </a:rPr>
              <a:t>build_entity_dict</a:t>
            </a:r>
            <a:r>
              <a:rPr lang="en-US" sz="1050" dirty="0">
                <a:solidFill>
                  <a:srgbClr val="E6E6E6"/>
                </a:solidFill>
                <a:latin typeface="Consolas" panose="020B0609020204030204" pitchFamily="34" charset="0"/>
                <a:ea typeface="Consolas" panose="020B0609020204030204" pitchFamily="34" charset="-122"/>
                <a:cs typeface="Consolas" panose="020B0609020204030204" pitchFamily="34" charset="-120"/>
              </a:rPr>
              <a:t>(nodes):</a:t>
            </a:r>
            <a:r>
              <a:rPr lang="en-US" sz="1050" dirty="0">
                <a:solidFill>
                  <a:srgbClr val="E6E6E6"/>
                </a:solidFill>
                <a:latin typeface="Consolas" panose="020B0609020204030204" pitchFamily="34" charset="0"/>
                <a:ea typeface="Consolas" panose="020B0609020204030204" pitchFamily="34" charset="-122"/>
                <a:cs typeface="Consolas" panose="020B0609020204030204" pitchFamily="34" charset="-120"/>
              </a:rPr>
              <a:t>
</a:t>
            </a:r>
            <a:r>
              <a:rPr lang="en-US" sz="1050" dirty="0">
                <a:solidFill>
                  <a:srgbClr val="E6E6E6"/>
                </a:solidFill>
                <a:latin typeface="Consolas" panose="020B0609020204030204" pitchFamily="34" charset="0"/>
                <a:ea typeface="Consolas" panose="020B0609020204030204" pitchFamily="34" charset="-122"/>
                <a:cs typeface="Consolas" panose="020B0609020204030204" pitchFamily="34" charset="-120"/>
              </a:rPr>
              <a:t>entity_dict = {}</a:t>
            </a:r>
            <a:r>
              <a:rPr lang="en-US" sz="1050" dirty="0">
                <a:solidFill>
                  <a:srgbClr val="E6E6E6"/>
                </a:solidFill>
                <a:latin typeface="Consolas" panose="020B0609020204030204" pitchFamily="34" charset="0"/>
                <a:ea typeface="Consolas" panose="020B0609020204030204" pitchFamily="34" charset="-122"/>
                <a:cs typeface="Consolas" panose="020B0609020204030204" pitchFamily="34" charset="-120"/>
              </a:rPr>
              <a:t>
</a:t>
            </a:r>
            <a:r>
              <a:rPr lang="en-US" sz="1050" dirty="0">
                <a:solidFill>
                  <a:srgbClr val="569CD6"/>
                </a:solidFill>
                <a:latin typeface="Consolas" panose="020B0609020204030204" pitchFamily="34" charset="0"/>
                <a:ea typeface="Consolas" panose="020B0609020204030204" pitchFamily="34" charset="-122"/>
                <a:cs typeface="Consolas" panose="020B0609020204030204" pitchFamily="34" charset="-120"/>
              </a:rPr>
              <a:t>for</a:t>
            </a:r>
            <a:r>
              <a:rPr lang="en-US" sz="1050" dirty="0">
                <a:solidFill>
                  <a:srgbClr val="E6E6E6"/>
                </a:solidFill>
                <a:latin typeface="Consolas" panose="020B0609020204030204" pitchFamily="34" charset="0"/>
                <a:ea typeface="Consolas" panose="020B0609020204030204" pitchFamily="34" charset="-122"/>
                <a:cs typeface="Consolas" panose="020B0609020204030204" pitchFamily="34" charset="-120"/>
              </a:rPr>
              <a:t> node </a:t>
            </a:r>
            <a:r>
              <a:rPr lang="en-US" sz="1050" dirty="0">
                <a:solidFill>
                  <a:srgbClr val="569CD6"/>
                </a:solidFill>
                <a:latin typeface="Consolas" panose="020B0609020204030204" pitchFamily="34" charset="0"/>
                <a:ea typeface="Consolas" panose="020B0609020204030204" pitchFamily="34" charset="-122"/>
                <a:cs typeface="Consolas" panose="020B0609020204030204" pitchFamily="34" charset="-120"/>
              </a:rPr>
              <a:t>in</a:t>
            </a:r>
            <a:r>
              <a:rPr lang="en-US" sz="1050" dirty="0">
                <a:solidFill>
                  <a:srgbClr val="E6E6E6"/>
                </a:solidFill>
                <a:latin typeface="Consolas" panose="020B0609020204030204" pitchFamily="34" charset="0"/>
                <a:ea typeface="Consolas" panose="020B0609020204030204" pitchFamily="34" charset="-122"/>
                <a:cs typeface="Consolas" panose="020B0609020204030204" pitchFamily="34" charset="-120"/>
              </a:rPr>
              <a:t> nodes:</a:t>
            </a:r>
            <a:r>
              <a:rPr lang="en-US" sz="1050" dirty="0">
                <a:solidFill>
                  <a:srgbClr val="E6E6E6"/>
                </a:solidFill>
                <a:latin typeface="Consolas" panose="020B0609020204030204" pitchFamily="34" charset="0"/>
                <a:ea typeface="Consolas" panose="020B0609020204030204" pitchFamily="34" charset="-122"/>
                <a:cs typeface="Consolas" panose="020B0609020204030204" pitchFamily="34" charset="-120"/>
              </a:rPr>
              <a:t>
</a:t>
            </a:r>
            <a:r>
              <a:rPr lang="en-US" sz="1050" dirty="0">
                <a:solidFill>
                  <a:srgbClr val="E6E6E6"/>
                </a:solidFill>
                <a:latin typeface="Consolas" panose="020B0609020204030204" pitchFamily="34" charset="0"/>
                <a:ea typeface="Consolas" panose="020B0609020204030204" pitchFamily="34" charset="-122"/>
                <a:cs typeface="Consolas" panose="020B0609020204030204" pitchFamily="34" charset="-120"/>
              </a:rPr>
              <a:t>entity_dict[node['label']] = {</a:t>
            </a:r>
            <a:r>
              <a:rPr lang="en-US" sz="1050" dirty="0">
                <a:solidFill>
                  <a:srgbClr val="E6E6E6"/>
                </a:solidFill>
                <a:latin typeface="Consolas" panose="020B0609020204030204" pitchFamily="34" charset="0"/>
                <a:ea typeface="Consolas" panose="020B0609020204030204" pitchFamily="34" charset="-122"/>
                <a:cs typeface="Consolas" panose="020B0609020204030204" pitchFamily="34" charset="-120"/>
              </a:rPr>
              <a:t>
</a:t>
            </a:r>
            <a:r>
              <a:rPr lang="en-US" sz="1050" dirty="0">
                <a:solidFill>
                  <a:srgbClr val="E6E6E6"/>
                </a:solidFill>
                <a:latin typeface="Consolas" panose="020B0609020204030204" pitchFamily="34" charset="0"/>
                <a:ea typeface="Consolas" panose="020B0609020204030204" pitchFamily="34" charset="-122"/>
                <a:cs typeface="Consolas" panose="020B0609020204030204" pitchFamily="34" charset="-120"/>
              </a:rPr>
              <a:t>'id': node['id'],</a:t>
            </a:r>
            <a:r>
              <a:rPr lang="en-US" sz="1050" dirty="0">
                <a:solidFill>
                  <a:srgbClr val="E6E6E6"/>
                </a:solidFill>
                <a:latin typeface="Consolas" panose="020B0609020204030204" pitchFamily="34" charset="0"/>
                <a:ea typeface="Consolas" panose="020B0609020204030204" pitchFamily="34" charset="-122"/>
                <a:cs typeface="Consolas" panose="020B0609020204030204" pitchFamily="34" charset="-120"/>
              </a:rPr>
              <a:t>
</a:t>
            </a:r>
            <a:r>
              <a:rPr lang="en-US" sz="1050" dirty="0">
                <a:solidFill>
                  <a:srgbClr val="E6E6E6"/>
                </a:solidFill>
                <a:latin typeface="Consolas" panose="020B0609020204030204" pitchFamily="34" charset="0"/>
                <a:ea typeface="Consolas" panose="020B0609020204030204" pitchFamily="34" charset="-122"/>
                <a:cs typeface="Consolas" panose="020B0609020204030204" pitchFamily="34" charset="-120"/>
              </a:rPr>
              <a:t>'title': node.get('title', ''),</a:t>
            </a:r>
            <a:r>
              <a:rPr lang="en-US" sz="1050" dirty="0">
                <a:solidFill>
                  <a:srgbClr val="E6E6E6"/>
                </a:solidFill>
                <a:latin typeface="Consolas" panose="020B0609020204030204" pitchFamily="34" charset="0"/>
                <a:ea typeface="Consolas" panose="020B0609020204030204" pitchFamily="34" charset="-122"/>
                <a:cs typeface="Consolas" panose="020B0609020204030204" pitchFamily="34" charset="-120"/>
              </a:rPr>
              <a:t>
</a:t>
            </a:r>
            <a:r>
              <a:rPr lang="en-US" sz="1050" dirty="0">
                <a:solidFill>
                  <a:srgbClr val="E6E6E6"/>
                </a:solidFill>
                <a:latin typeface="Consolas" panose="020B0609020204030204" pitchFamily="34" charset="0"/>
                <a:ea typeface="Consolas" panose="020B0609020204030204" pitchFamily="34" charset="-122"/>
                <a:cs typeface="Consolas" panose="020B0609020204030204" pitchFamily="34" charset="-120"/>
              </a:rPr>
              <a:t>'description': node.get('description', '')</a:t>
            </a:r>
            <a:r>
              <a:rPr lang="en-US" sz="1050" dirty="0">
                <a:solidFill>
                  <a:srgbClr val="E6E6E6"/>
                </a:solidFill>
                <a:latin typeface="Consolas" panose="020B0609020204030204" pitchFamily="34" charset="0"/>
                <a:ea typeface="Consolas" panose="020B0609020204030204" pitchFamily="34" charset="-122"/>
                <a:cs typeface="Consolas" panose="020B0609020204030204" pitchFamily="34" charset="-120"/>
              </a:rPr>
              <a:t>
</a:t>
            </a:r>
            <a:r>
              <a:rPr lang="en-US" sz="1050" dirty="0">
                <a:solidFill>
                  <a:srgbClr val="E6E6E6"/>
                </a:solidFill>
                <a:latin typeface="Consolas" panose="020B0609020204030204" pitchFamily="34" charset="0"/>
                <a:ea typeface="Consolas" panose="020B0609020204030204" pitchFamily="34" charset="-122"/>
                <a:cs typeface="Consolas" panose="020B0609020204030204" pitchFamily="34" charset="-120"/>
              </a:rPr>
              <a:t>}</a:t>
            </a:r>
            <a:r>
              <a:rPr lang="en-US" sz="1050" dirty="0">
                <a:solidFill>
                  <a:srgbClr val="E6E6E6"/>
                </a:solidFill>
                <a:latin typeface="Consolas" panose="020B0609020204030204" pitchFamily="34" charset="0"/>
                <a:ea typeface="Consolas" panose="020B0609020204030204" pitchFamily="34" charset="-122"/>
                <a:cs typeface="Consolas" panose="020B0609020204030204" pitchFamily="34" charset="-120"/>
              </a:rPr>
              <a:t>
</a:t>
            </a:r>
            <a:r>
              <a:rPr lang="en-US" sz="1050" dirty="0">
                <a:solidFill>
                  <a:srgbClr val="569CD6"/>
                </a:solidFill>
                <a:latin typeface="Consolas" panose="020B0609020204030204" pitchFamily="34" charset="0"/>
                <a:ea typeface="Consolas" panose="020B0609020204030204" pitchFamily="34" charset="-122"/>
                <a:cs typeface="Consolas" panose="020B0609020204030204" pitchFamily="34" charset="-120"/>
              </a:rPr>
              <a:t>return</a:t>
            </a:r>
            <a:r>
              <a:rPr lang="en-US" sz="1050" dirty="0">
                <a:solidFill>
                  <a:srgbClr val="E6E6E6"/>
                </a:solidFill>
                <a:latin typeface="Consolas" panose="020B0609020204030204" pitchFamily="34" charset="0"/>
                <a:ea typeface="Consolas" panose="020B0609020204030204" pitchFamily="34" charset="-122"/>
                <a:cs typeface="Consolas" panose="020B0609020204030204" pitchFamily="34" charset="-120"/>
              </a:rPr>
              <a:t> entity_dict</a:t>
            </a:r>
            <a:endParaRPr lang="en-US" sz="1050" dirty="0"/>
          </a:p>
        </p:txBody>
      </p:sp>
      <p:sp>
        <p:nvSpPr>
          <p:cNvPr id="45" name="Text 16"/>
          <p:cNvSpPr/>
          <p:nvPr/>
        </p:nvSpPr>
        <p:spPr>
          <a:xfrm>
            <a:off x="7730430" y="3848100"/>
            <a:ext cx="4175820" cy="2667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输出结果</a:t>
            </a:r>
            <a:endParaRPr lang="en-US" sz="1500" dirty="0"/>
          </a:p>
        </p:txBody>
      </p:sp>
      <p:sp>
        <p:nvSpPr>
          <p:cNvPr id="46" name="Text 17"/>
          <p:cNvSpPr/>
          <p:nvPr/>
        </p:nvSpPr>
        <p:spPr>
          <a:xfrm>
            <a:off x="7482780" y="4191000"/>
            <a:ext cx="5010983" cy="2286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实体列表，每个实体包含：名称、ID、类型、置信度</a:t>
            </a:r>
            <a:endParaRPr lang="en-US" sz="1200" dirty="0"/>
          </a:p>
        </p:txBody>
      </p:sp>
      <p:sp>
        <p:nvSpPr>
          <p:cNvPr id="47" name="Text 18"/>
          <p:cNvSpPr/>
          <p:nvPr/>
        </p:nvSpPr>
        <p:spPr>
          <a:xfrm>
            <a:off x="7749480" y="4533900"/>
            <a:ext cx="482203" cy="2286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实体1</a:t>
            </a:r>
            <a:endParaRPr lang="en-US" sz="1200" dirty="0"/>
          </a:p>
        </p:txBody>
      </p:sp>
      <p:sp>
        <p:nvSpPr>
          <p:cNvPr id="48" name="Text 19"/>
          <p:cNvSpPr/>
          <p:nvPr/>
        </p:nvSpPr>
        <p:spPr>
          <a:xfrm>
            <a:off x="7749480" y="4800600"/>
            <a:ext cx="3832920" cy="7620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名称: 运算放大器</a:t>
            </a: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
</a:t>
            </a: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ID: 123</a:t>
            </a: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
</a:t>
            </a: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类型: exact_match</a:t>
            </a: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
</a:t>
            </a: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置信度: 0.9</a:t>
            </a:r>
            <a:endParaRPr lang="en-US" sz="1050" dirty="0"/>
          </a:p>
        </p:txBody>
      </p:sp>
      <p:sp>
        <p:nvSpPr>
          <p:cNvPr id="49" name="Text 20"/>
          <p:cNvSpPr/>
          <p:nvPr/>
        </p:nvSpPr>
        <p:spPr>
          <a:xfrm>
            <a:off x="7749480" y="5638800"/>
            <a:ext cx="482203" cy="2286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实体2</a:t>
            </a:r>
            <a:endParaRPr lang="en-US" sz="1200" dirty="0"/>
          </a:p>
        </p:txBody>
      </p:sp>
      <p:sp>
        <p:nvSpPr>
          <p:cNvPr id="50" name="Text 21"/>
          <p:cNvSpPr/>
          <p:nvPr/>
        </p:nvSpPr>
        <p:spPr>
          <a:xfrm>
            <a:off x="7749480" y="5867400"/>
            <a:ext cx="3832920" cy="7620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名称: 差分放大器</a:t>
            </a: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
</a:t>
            </a: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ID: 124</a:t>
            </a: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
</a:t>
            </a: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类型: exact_match</a:t>
            </a: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
</a:t>
            </a: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置信度: 0.9</a:t>
            </a:r>
            <a:endParaRPr lang="en-US" sz="1050" dirty="0"/>
          </a:p>
        </p:txBody>
      </p:sp>
      <p:sp>
        <p:nvSpPr>
          <p:cNvPr id="51" name="Text 22"/>
          <p:cNvSpPr/>
          <p:nvPr/>
        </p:nvSpPr>
        <p:spPr>
          <a:xfrm>
            <a:off x="11553190" y="6858000"/>
            <a:ext cx="574040" cy="2286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5 / 19</a:t>
            </a:r>
            <a:endParaRPr lang="en-US" sz="12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762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914400"/>
            <a:ext cx="914400" cy="381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181100"/>
            <a:ext cx="5524500" cy="23622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700" y="1400175"/>
            <a:ext cx="200025" cy="2286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7700" y="1790700"/>
            <a:ext cx="5143500" cy="15621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200" y="3733800"/>
            <a:ext cx="5524500" cy="18669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7700" y="3952875"/>
            <a:ext cx="285750" cy="2286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7700" y="4381500"/>
            <a:ext cx="152400" cy="1524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7700" y="4686300"/>
            <a:ext cx="152400" cy="1524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7700" y="4991100"/>
            <a:ext cx="152400" cy="1524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10300" y="1181100"/>
            <a:ext cx="5524500" cy="30480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00800" y="1400175"/>
            <a:ext cx="257175" cy="2286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400800" y="1790700"/>
            <a:ext cx="5143500" cy="6477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400800" y="2590800"/>
            <a:ext cx="5143500" cy="6477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400800" y="3390900"/>
            <a:ext cx="5143500" cy="6477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210300" y="4419600"/>
            <a:ext cx="5524500" cy="15621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400800" y="4638675"/>
            <a:ext cx="228600" cy="2286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400800" y="5372100"/>
            <a:ext cx="5143500" cy="41910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81800"/>
            <a:ext cx="12192000" cy="76200"/>
          </a:xfrm>
          <a:prstGeom prst="rect">
            <a:avLst/>
          </a:prstGeom>
        </p:spPr>
      </p:pic>
      <p:sp>
        <p:nvSpPr>
          <p:cNvPr id="22" name="Text 0"/>
          <p:cNvSpPr/>
          <p:nvPr/>
        </p:nvSpPr>
        <p:spPr>
          <a:xfrm>
            <a:off x="457200" y="457200"/>
            <a:ext cx="11277600" cy="3810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1A5F7A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关系抽取详细过程</a:t>
            </a:r>
            <a:endParaRPr lang="en-US" sz="2700" dirty="0"/>
          </a:p>
        </p:txBody>
      </p:sp>
      <p:sp>
        <p:nvSpPr>
          <p:cNvPr id="23" name="Text 1"/>
          <p:cNvSpPr/>
          <p:nvPr/>
        </p:nvSpPr>
        <p:spPr>
          <a:xfrm>
            <a:off x="923925" y="1371600"/>
            <a:ext cx="5143500" cy="3048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关系模式定义</a:t>
            </a:r>
            <a:endParaRPr lang="en-US" sz="1800" dirty="0"/>
          </a:p>
        </p:txBody>
      </p:sp>
      <p:sp>
        <p:nvSpPr>
          <p:cNvPr id="24" name="Text 2"/>
          <p:cNvSpPr/>
          <p:nvPr/>
        </p:nvSpPr>
        <p:spPr>
          <a:xfrm>
            <a:off x="762000" y="1924050"/>
            <a:ext cx="4321225" cy="12954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RELATION_PATTERNS = {</a:t>
            </a:r>
            <a:endParaRPr lang="en-US" sz="1050" dirty="0"/>
          </a:p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'包含': [r'(.+?)包含(.+?)', r'(.+?)包括(.+?)'],</a:t>
            </a:r>
            <a:endParaRPr lang="en-US" sz="1050" dirty="0"/>
          </a:p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'基于': [r'(.+?)基于(.+?)', r'(.+?)建立在(.+?)'],</a:t>
            </a:r>
            <a:endParaRPr lang="en-US" sz="1050" dirty="0"/>
          </a:p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'应用': [r'(.+?)应用于(.+?)', r'(.+?)用于(.+?)'],</a:t>
            </a:r>
            <a:endParaRPr lang="en-US" sz="1050" dirty="0"/>
          </a:p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'类型': [r'(.+?)是(.+?)的(.+?)', r'(.+?)属于(.+?)'],</a:t>
            </a:r>
            <a:endParaRPr lang="en-US" sz="1050" dirty="0"/>
          </a:p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'扩展': [r'(.+?)扩展为(.+?)', r'(.+?)发展为(.+?)']</a:t>
            </a:r>
            <a:endParaRPr lang="en-US" sz="1050" dirty="0"/>
          </a:p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}</a:t>
            </a:r>
            <a:endParaRPr lang="en-US" sz="1050" dirty="0"/>
          </a:p>
        </p:txBody>
      </p:sp>
      <p:sp>
        <p:nvSpPr>
          <p:cNvPr id="25" name="Text 3"/>
          <p:cNvSpPr/>
          <p:nvPr/>
        </p:nvSpPr>
        <p:spPr>
          <a:xfrm>
            <a:off x="1009650" y="3924300"/>
            <a:ext cx="5143500" cy="3048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关系验证</a:t>
            </a:r>
            <a:endParaRPr lang="en-US" sz="1800" dirty="0"/>
          </a:p>
        </p:txBody>
      </p:sp>
      <p:sp>
        <p:nvSpPr>
          <p:cNvPr id="26" name="Text 4"/>
          <p:cNvSpPr/>
          <p:nvPr/>
        </p:nvSpPr>
        <p:spPr>
          <a:xfrm>
            <a:off x="876300" y="4343400"/>
            <a:ext cx="2743200" cy="2286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检查提取的实体是否在实体词典中</a:t>
            </a:r>
            <a:endParaRPr lang="en-US" sz="1200" dirty="0"/>
          </a:p>
        </p:txBody>
      </p:sp>
      <p:sp>
        <p:nvSpPr>
          <p:cNvPr id="27" name="Text 5"/>
          <p:cNvSpPr/>
          <p:nvPr/>
        </p:nvSpPr>
        <p:spPr>
          <a:xfrm>
            <a:off x="876300" y="4648200"/>
            <a:ext cx="1463040" cy="2286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验证关系的合理性</a:t>
            </a:r>
            <a:endParaRPr lang="en-US" sz="1200" dirty="0"/>
          </a:p>
        </p:txBody>
      </p:sp>
      <p:sp>
        <p:nvSpPr>
          <p:cNvPr id="28" name="Text 6"/>
          <p:cNvSpPr/>
          <p:nvPr/>
        </p:nvSpPr>
        <p:spPr>
          <a:xfrm>
            <a:off x="876300" y="4953000"/>
            <a:ext cx="4914900" cy="4572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共现关系（备选）：模式匹配失败时，基于实体共现推断关系（置信度0.3）</a:t>
            </a:r>
            <a:endParaRPr lang="en-US" sz="1200" dirty="0"/>
          </a:p>
        </p:txBody>
      </p:sp>
      <p:sp>
        <p:nvSpPr>
          <p:cNvPr id="29" name="Text 7"/>
          <p:cNvSpPr/>
          <p:nvPr/>
        </p:nvSpPr>
        <p:spPr>
          <a:xfrm>
            <a:off x="6734175" y="1371600"/>
            <a:ext cx="5143500" cy="3048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抽取流程</a:t>
            </a:r>
            <a:endParaRPr lang="en-US" sz="1800" dirty="0"/>
          </a:p>
        </p:txBody>
      </p:sp>
      <p:sp>
        <p:nvSpPr>
          <p:cNvPr id="30" name="Text 8"/>
          <p:cNvSpPr/>
          <p:nvPr/>
        </p:nvSpPr>
        <p:spPr>
          <a:xfrm>
            <a:off x="6515100" y="1905000"/>
            <a:ext cx="4914900" cy="2286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1E40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步骤1：提取文本中的实体</a:t>
            </a:r>
            <a:endParaRPr lang="en-US" sz="1200" dirty="0"/>
          </a:p>
        </p:txBody>
      </p:sp>
      <p:sp>
        <p:nvSpPr>
          <p:cNvPr id="31" name="Text 9"/>
          <p:cNvSpPr/>
          <p:nvPr/>
        </p:nvSpPr>
        <p:spPr>
          <a:xfrm>
            <a:off x="6515100" y="2133600"/>
            <a:ext cx="4914900" cy="1905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使用实体识别方法识别所有实体</a:t>
            </a:r>
            <a:endParaRPr lang="en-US" sz="1050" dirty="0"/>
          </a:p>
        </p:txBody>
      </p:sp>
      <p:sp>
        <p:nvSpPr>
          <p:cNvPr id="32" name="Text 10"/>
          <p:cNvSpPr/>
          <p:nvPr/>
        </p:nvSpPr>
        <p:spPr>
          <a:xfrm>
            <a:off x="6515100" y="2705100"/>
            <a:ext cx="4914900" cy="2286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115E59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步骤2：模式匹配</a:t>
            </a:r>
            <a:endParaRPr lang="en-US" sz="1200" dirty="0"/>
          </a:p>
        </p:txBody>
      </p:sp>
      <p:sp>
        <p:nvSpPr>
          <p:cNvPr id="33" name="Text 11"/>
          <p:cNvSpPr/>
          <p:nvPr/>
        </p:nvSpPr>
        <p:spPr>
          <a:xfrm>
            <a:off x="6515100" y="2933700"/>
            <a:ext cx="5897880" cy="1905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对每种关系类型，使用正则表达式匹配文本，提取匹配到的实体对和关系类型</a:t>
            </a:r>
            <a:endParaRPr lang="en-US" sz="1050" dirty="0"/>
          </a:p>
        </p:txBody>
      </p:sp>
      <p:sp>
        <p:nvSpPr>
          <p:cNvPr id="34" name="Text 12"/>
          <p:cNvSpPr/>
          <p:nvPr/>
        </p:nvSpPr>
        <p:spPr>
          <a:xfrm>
            <a:off x="6515100" y="3505200"/>
            <a:ext cx="4914900" cy="2286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92400E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步骤3：关系验证</a:t>
            </a:r>
            <a:endParaRPr lang="en-US" sz="1200" dirty="0"/>
          </a:p>
        </p:txBody>
      </p:sp>
      <p:sp>
        <p:nvSpPr>
          <p:cNvPr id="35" name="Text 13"/>
          <p:cNvSpPr/>
          <p:nvPr/>
        </p:nvSpPr>
        <p:spPr>
          <a:xfrm>
            <a:off x="6515100" y="3733800"/>
            <a:ext cx="5897880" cy="1905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检查提取的实体是否在实体词典中，验证关系的合理性</a:t>
            </a:r>
            <a:endParaRPr lang="en-US" sz="1050" dirty="0"/>
          </a:p>
        </p:txBody>
      </p:sp>
      <p:sp>
        <p:nvSpPr>
          <p:cNvPr id="36" name="Text 14"/>
          <p:cNvSpPr/>
          <p:nvPr/>
        </p:nvSpPr>
        <p:spPr>
          <a:xfrm>
            <a:off x="6705600" y="4610100"/>
            <a:ext cx="5143500" cy="3048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输出结果</a:t>
            </a:r>
            <a:endParaRPr lang="en-US" sz="1800" dirty="0"/>
          </a:p>
        </p:txBody>
      </p:sp>
      <p:sp>
        <p:nvSpPr>
          <p:cNvPr id="37" name="Text 15"/>
          <p:cNvSpPr/>
          <p:nvPr/>
        </p:nvSpPr>
        <p:spPr>
          <a:xfrm>
            <a:off x="6400800" y="5029200"/>
            <a:ext cx="6172200" cy="2286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关系列表，每个关系包含：头实体、关系类型、尾实体、置信度</a:t>
            </a:r>
            <a:endParaRPr lang="en-US" sz="1200" dirty="0"/>
          </a:p>
        </p:txBody>
      </p:sp>
      <p:sp>
        <p:nvSpPr>
          <p:cNvPr id="38" name="Text 16"/>
          <p:cNvSpPr/>
          <p:nvPr/>
        </p:nvSpPr>
        <p:spPr>
          <a:xfrm>
            <a:off x="6515100" y="5486400"/>
            <a:ext cx="5897880" cy="1905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示例：</a:t>
            </a:r>
            <a:r>
              <a:rPr lang="en-US" sz="10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(基尔霍夫定律, 基于, 欧姆定律) - 置信度: 0.7</a:t>
            </a:r>
            <a:endParaRPr lang="en-US" sz="1050" dirty="0"/>
          </a:p>
        </p:txBody>
      </p:sp>
      <p:sp>
        <p:nvSpPr>
          <p:cNvPr id="39" name="Text 17"/>
          <p:cNvSpPr/>
          <p:nvPr/>
        </p:nvSpPr>
        <p:spPr>
          <a:xfrm>
            <a:off x="11544300" y="6477000"/>
            <a:ext cx="582930" cy="2286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6 / 19</a:t>
            </a:r>
            <a:endParaRPr lang="en-US" sz="12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762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762000"/>
            <a:ext cx="914400" cy="381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" y="952500"/>
            <a:ext cx="11582400" cy="10668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1143000"/>
            <a:ext cx="142875" cy="1905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" y="1447800"/>
            <a:ext cx="11277600" cy="4191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4800" y="2171700"/>
            <a:ext cx="5715000" cy="20955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200" y="2362200"/>
            <a:ext cx="219075" cy="1905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7200" y="2667000"/>
            <a:ext cx="5410200" cy="3048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5300" y="2705100"/>
            <a:ext cx="800100" cy="2286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7200" y="3048000"/>
            <a:ext cx="5410200" cy="3048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5300" y="3086100"/>
            <a:ext cx="800100" cy="2286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7200" y="3429000"/>
            <a:ext cx="5410200" cy="3048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95300" y="3467100"/>
            <a:ext cx="952500" cy="2286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7200" y="3810000"/>
            <a:ext cx="5410200" cy="3048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95300" y="3848100"/>
            <a:ext cx="647700" cy="2286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172200" y="2171700"/>
            <a:ext cx="5715000" cy="20955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324600" y="2362200"/>
            <a:ext cx="219075" cy="1905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24600" y="2667000"/>
            <a:ext cx="5410200" cy="30480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362700" y="2705100"/>
            <a:ext cx="2179588" cy="22860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24600" y="3048000"/>
            <a:ext cx="5410200" cy="304800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362700" y="3086100"/>
            <a:ext cx="2179588" cy="228600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24600" y="3429000"/>
            <a:ext cx="5410200" cy="304800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362700" y="3467100"/>
            <a:ext cx="2179588" cy="228600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04800" y="4419600"/>
            <a:ext cx="11582400" cy="1485900"/>
          </a:xfrm>
          <a:prstGeom prst="rect">
            <a:avLst/>
          </a:prstGeom>
        </p:spPr>
      </p:pic>
      <p:pic>
        <p:nvPicPr>
          <p:cNvPr id="28" name="Image 26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81800"/>
            <a:ext cx="12192000" cy="76200"/>
          </a:xfrm>
          <a:prstGeom prst="rect">
            <a:avLst/>
          </a:prstGeom>
        </p:spPr>
      </p:pic>
      <p:sp>
        <p:nvSpPr>
          <p:cNvPr id="29" name="Text 0"/>
          <p:cNvSpPr/>
          <p:nvPr/>
        </p:nvSpPr>
        <p:spPr>
          <a:xfrm>
            <a:off x="304800" y="304800"/>
            <a:ext cx="11582400" cy="3810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1A5F7A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知识抽取实例演示</a:t>
            </a:r>
            <a:endParaRPr lang="en-US" sz="2700" dirty="0"/>
          </a:p>
        </p:txBody>
      </p:sp>
      <p:sp>
        <p:nvSpPr>
          <p:cNvPr id="30" name="Text 1"/>
          <p:cNvSpPr/>
          <p:nvPr/>
        </p:nvSpPr>
        <p:spPr>
          <a:xfrm>
            <a:off x="676275" y="1104900"/>
            <a:ext cx="11277600" cy="2667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输入文本</a:t>
            </a:r>
            <a:endParaRPr lang="en-US" sz="1500" dirty="0"/>
          </a:p>
        </p:txBody>
      </p:sp>
      <p:sp>
        <p:nvSpPr>
          <p:cNvPr id="31" name="Text 2"/>
          <p:cNvSpPr/>
          <p:nvPr/>
        </p:nvSpPr>
        <p:spPr>
          <a:xfrm>
            <a:off x="533400" y="1447800"/>
            <a:ext cx="13533120" cy="4191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运算放大器是一种高增益、直接耦合的差分放大器。</a:t>
            </a:r>
            <a:r>
              <a:rPr lang="en-US" sz="13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sz="13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基尔霍夫定律基于欧姆定律，包含电流定律和电压定律。</a:t>
            </a:r>
            <a:endParaRPr lang="en-US" sz="1350" dirty="0"/>
          </a:p>
        </p:txBody>
      </p:sp>
      <p:sp>
        <p:nvSpPr>
          <p:cNvPr id="32" name="Text 3"/>
          <p:cNvSpPr/>
          <p:nvPr/>
        </p:nvSpPr>
        <p:spPr>
          <a:xfrm>
            <a:off x="752475" y="2324100"/>
            <a:ext cx="5410200" cy="2667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实体识别结果</a:t>
            </a:r>
            <a:endParaRPr lang="en-US" sz="1500" dirty="0"/>
          </a:p>
        </p:txBody>
      </p:sp>
      <p:sp>
        <p:nvSpPr>
          <p:cNvPr id="33" name="Text 4"/>
          <p:cNvSpPr/>
          <p:nvPr/>
        </p:nvSpPr>
        <p:spPr>
          <a:xfrm>
            <a:off x="514350" y="2705100"/>
            <a:ext cx="960120" cy="2286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运算放大器</a:t>
            </a:r>
            <a:endParaRPr lang="en-US" sz="1200" dirty="0"/>
          </a:p>
        </p:txBody>
      </p:sp>
      <p:sp>
        <p:nvSpPr>
          <p:cNvPr id="34" name="Text 5"/>
          <p:cNvSpPr/>
          <p:nvPr/>
        </p:nvSpPr>
        <p:spPr>
          <a:xfrm>
            <a:off x="4516189" y="2724150"/>
            <a:ext cx="1575733" cy="1905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ID: 123 | 置信度: 0.9</a:t>
            </a:r>
            <a:endParaRPr lang="en-US" sz="1050" dirty="0"/>
          </a:p>
        </p:txBody>
      </p:sp>
      <p:sp>
        <p:nvSpPr>
          <p:cNvPr id="35" name="Text 6"/>
          <p:cNvSpPr/>
          <p:nvPr/>
        </p:nvSpPr>
        <p:spPr>
          <a:xfrm>
            <a:off x="514350" y="3086100"/>
            <a:ext cx="960120" cy="2286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差分放大器</a:t>
            </a:r>
            <a:endParaRPr lang="en-US" sz="1200" dirty="0"/>
          </a:p>
        </p:txBody>
      </p:sp>
      <p:sp>
        <p:nvSpPr>
          <p:cNvPr id="36" name="Text 7"/>
          <p:cNvSpPr/>
          <p:nvPr/>
        </p:nvSpPr>
        <p:spPr>
          <a:xfrm>
            <a:off x="4516189" y="3105150"/>
            <a:ext cx="1575733" cy="1905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ID: 124 | 置信度: 0.9</a:t>
            </a:r>
            <a:endParaRPr lang="en-US" sz="1050" dirty="0"/>
          </a:p>
        </p:txBody>
      </p:sp>
      <p:sp>
        <p:nvSpPr>
          <p:cNvPr id="37" name="Text 8"/>
          <p:cNvSpPr/>
          <p:nvPr/>
        </p:nvSpPr>
        <p:spPr>
          <a:xfrm>
            <a:off x="514350" y="3467100"/>
            <a:ext cx="1143000" cy="2286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基尔霍夫定律</a:t>
            </a:r>
            <a:endParaRPr lang="en-US" sz="1200" dirty="0"/>
          </a:p>
        </p:txBody>
      </p:sp>
      <p:sp>
        <p:nvSpPr>
          <p:cNvPr id="38" name="Text 9"/>
          <p:cNvSpPr/>
          <p:nvPr/>
        </p:nvSpPr>
        <p:spPr>
          <a:xfrm>
            <a:off x="4685854" y="3486150"/>
            <a:ext cx="1372136" cy="1905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ID: 3 | 置信度: 0.9</a:t>
            </a:r>
            <a:endParaRPr lang="en-US" sz="1050" dirty="0"/>
          </a:p>
        </p:txBody>
      </p:sp>
      <p:sp>
        <p:nvSpPr>
          <p:cNvPr id="39" name="Text 10"/>
          <p:cNvSpPr/>
          <p:nvPr/>
        </p:nvSpPr>
        <p:spPr>
          <a:xfrm>
            <a:off x="514350" y="3848100"/>
            <a:ext cx="777240" cy="2286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欧姆定律</a:t>
            </a:r>
            <a:endParaRPr lang="en-US" sz="1200" dirty="0"/>
          </a:p>
        </p:txBody>
      </p:sp>
      <p:sp>
        <p:nvSpPr>
          <p:cNvPr id="40" name="Text 11"/>
          <p:cNvSpPr/>
          <p:nvPr/>
        </p:nvSpPr>
        <p:spPr>
          <a:xfrm>
            <a:off x="4685854" y="3867150"/>
            <a:ext cx="1372136" cy="1905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ID: 2 | 置信度: 0.9</a:t>
            </a:r>
            <a:endParaRPr lang="en-US" sz="1050" dirty="0"/>
          </a:p>
        </p:txBody>
      </p:sp>
      <p:sp>
        <p:nvSpPr>
          <p:cNvPr id="41" name="Text 12"/>
          <p:cNvSpPr/>
          <p:nvPr/>
        </p:nvSpPr>
        <p:spPr>
          <a:xfrm>
            <a:off x="6619875" y="2324100"/>
            <a:ext cx="5410200" cy="2667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关系抽取结果</a:t>
            </a:r>
            <a:endParaRPr lang="en-US" sz="1500" dirty="0"/>
          </a:p>
        </p:txBody>
      </p:sp>
      <p:sp>
        <p:nvSpPr>
          <p:cNvPr id="42" name="Text 13"/>
          <p:cNvSpPr/>
          <p:nvPr/>
        </p:nvSpPr>
        <p:spPr>
          <a:xfrm>
            <a:off x="6381750" y="2705100"/>
            <a:ext cx="2615505" cy="2286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(运算放大器, 类型, 差分放大器)</a:t>
            </a:r>
            <a:endParaRPr lang="en-US" sz="1200" dirty="0"/>
          </a:p>
        </p:txBody>
      </p:sp>
      <p:sp>
        <p:nvSpPr>
          <p:cNvPr id="43" name="Text 14"/>
          <p:cNvSpPr/>
          <p:nvPr/>
        </p:nvSpPr>
        <p:spPr>
          <a:xfrm>
            <a:off x="10997208" y="2724150"/>
            <a:ext cx="839391" cy="1905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置信度: 0.7</a:t>
            </a:r>
            <a:endParaRPr lang="en-US" sz="1050" dirty="0"/>
          </a:p>
        </p:txBody>
      </p:sp>
      <p:sp>
        <p:nvSpPr>
          <p:cNvPr id="44" name="Text 15"/>
          <p:cNvSpPr/>
          <p:nvPr/>
        </p:nvSpPr>
        <p:spPr>
          <a:xfrm>
            <a:off x="6381750" y="3086100"/>
            <a:ext cx="2615505" cy="2286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(基尔霍夫定律, 基于, 欧姆定律)</a:t>
            </a:r>
            <a:endParaRPr lang="en-US" sz="1200" dirty="0"/>
          </a:p>
        </p:txBody>
      </p:sp>
      <p:sp>
        <p:nvSpPr>
          <p:cNvPr id="45" name="Text 16"/>
          <p:cNvSpPr/>
          <p:nvPr/>
        </p:nvSpPr>
        <p:spPr>
          <a:xfrm>
            <a:off x="10997208" y="3105150"/>
            <a:ext cx="839391" cy="1905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置信度: 0.7</a:t>
            </a:r>
            <a:endParaRPr lang="en-US" sz="1050" dirty="0"/>
          </a:p>
        </p:txBody>
      </p:sp>
      <p:sp>
        <p:nvSpPr>
          <p:cNvPr id="46" name="Text 17"/>
          <p:cNvSpPr/>
          <p:nvPr/>
        </p:nvSpPr>
        <p:spPr>
          <a:xfrm>
            <a:off x="6381750" y="3467100"/>
            <a:ext cx="2615505" cy="2286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(基尔霍夫定律, 包含, 电流定律)</a:t>
            </a:r>
            <a:endParaRPr lang="en-US" sz="1200" dirty="0"/>
          </a:p>
        </p:txBody>
      </p:sp>
      <p:sp>
        <p:nvSpPr>
          <p:cNvPr id="47" name="Text 18"/>
          <p:cNvSpPr/>
          <p:nvPr/>
        </p:nvSpPr>
        <p:spPr>
          <a:xfrm>
            <a:off x="10997208" y="3486150"/>
            <a:ext cx="839391" cy="1905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置信度: 0.7</a:t>
            </a:r>
            <a:endParaRPr lang="en-US" sz="1050" dirty="0"/>
          </a:p>
        </p:txBody>
      </p:sp>
      <p:sp>
        <p:nvSpPr>
          <p:cNvPr id="48" name="Text 19"/>
          <p:cNvSpPr/>
          <p:nvPr/>
        </p:nvSpPr>
        <p:spPr>
          <a:xfrm>
            <a:off x="495300" y="4533900"/>
            <a:ext cx="11353800" cy="2667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抽取结果可视化</a:t>
            </a:r>
            <a:endParaRPr lang="en-US" sz="1500" dirty="0"/>
          </a:p>
        </p:txBody>
      </p:sp>
      <p:sp>
        <p:nvSpPr>
          <p:cNvPr id="49" name="Text 20"/>
          <p:cNvSpPr/>
          <p:nvPr/>
        </p:nvSpPr>
        <p:spPr>
          <a:xfrm>
            <a:off x="11542395" y="6477000"/>
            <a:ext cx="584835" cy="2286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7 / 19</a:t>
            </a:r>
            <a:endParaRPr lang="en-US" sz="1200" dirty="0"/>
          </a:p>
        </p:txBody>
      </p:sp>
      <p:pic>
        <p:nvPicPr>
          <p:cNvPr id="50" name="F360BE8B-6686-4F3D-AEAF-501FE73E4058-1" descr="绘图1(6)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995170" y="4533900"/>
            <a:ext cx="8878570" cy="12192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762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838200"/>
            <a:ext cx="914400" cy="381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1028700"/>
            <a:ext cx="5600700" cy="16002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400" y="1209675"/>
            <a:ext cx="200025" cy="2286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400" y="1866900"/>
            <a:ext cx="5295900" cy="6096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1000" y="2743200"/>
            <a:ext cx="5600700" cy="13716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3400" y="2924175"/>
            <a:ext cx="285750" cy="2286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3400" y="3276600"/>
            <a:ext cx="2206526" cy="6096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22774" y="3276600"/>
            <a:ext cx="2206526" cy="6096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10300" y="1028700"/>
            <a:ext cx="5600700" cy="17907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362700" y="1209675"/>
            <a:ext cx="228600" cy="2286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362700" y="1600200"/>
            <a:ext cx="133350" cy="3048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400800" y="1685925"/>
            <a:ext cx="57150" cy="1524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362700" y="1981200"/>
            <a:ext cx="142875" cy="3048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400800" y="2066925"/>
            <a:ext cx="66675" cy="1524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362700" y="2362200"/>
            <a:ext cx="152400" cy="3048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400800" y="2447925"/>
            <a:ext cx="76200" cy="1524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0300" y="2933700"/>
            <a:ext cx="5600700" cy="160020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362700" y="3467100"/>
            <a:ext cx="5295900" cy="91440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81800"/>
            <a:ext cx="12192000" cy="76200"/>
          </a:xfrm>
          <a:prstGeom prst="rect">
            <a:avLst/>
          </a:prstGeom>
        </p:spPr>
      </p:pic>
      <p:sp>
        <p:nvSpPr>
          <p:cNvPr id="23" name="Text 0"/>
          <p:cNvSpPr/>
          <p:nvPr/>
        </p:nvSpPr>
        <p:spPr>
          <a:xfrm>
            <a:off x="381000" y="381000"/>
            <a:ext cx="11430000" cy="3810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1A5F7A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模块二：嵌入学习模块</a:t>
            </a:r>
            <a:endParaRPr lang="en-US" sz="2700" dirty="0"/>
          </a:p>
        </p:txBody>
      </p:sp>
      <p:sp>
        <p:nvSpPr>
          <p:cNvPr id="24" name="Text 1"/>
          <p:cNvSpPr/>
          <p:nvPr/>
        </p:nvSpPr>
        <p:spPr>
          <a:xfrm>
            <a:off x="809625" y="1181100"/>
            <a:ext cx="5295900" cy="3048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TransE模型</a:t>
            </a:r>
            <a:endParaRPr lang="en-US" sz="1800" dirty="0"/>
          </a:p>
        </p:txBody>
      </p:sp>
      <p:sp>
        <p:nvSpPr>
          <p:cNvPr id="25" name="Text 2"/>
          <p:cNvSpPr/>
          <p:nvPr/>
        </p:nvSpPr>
        <p:spPr>
          <a:xfrm>
            <a:off x="533400" y="1562100"/>
            <a:ext cx="6355080" cy="2286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将知识图谱实体和关系映射到低维向量空间，学习语义表示。</a:t>
            </a:r>
            <a:endParaRPr lang="en-US" sz="1200" dirty="0"/>
          </a:p>
        </p:txBody>
      </p:sp>
      <p:sp>
        <p:nvSpPr>
          <p:cNvPr id="26" name="Text 3"/>
          <p:cNvSpPr/>
          <p:nvPr/>
        </p:nvSpPr>
        <p:spPr>
          <a:xfrm>
            <a:off x="609600" y="1943100"/>
            <a:ext cx="5143500" cy="2286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1E40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核心思想</a:t>
            </a:r>
            <a:endParaRPr lang="en-US" sz="1200" dirty="0"/>
          </a:p>
        </p:txBody>
      </p:sp>
      <p:sp>
        <p:nvSpPr>
          <p:cNvPr id="27" name="Text 4"/>
          <p:cNvSpPr/>
          <p:nvPr/>
        </p:nvSpPr>
        <p:spPr>
          <a:xfrm>
            <a:off x="609600" y="2171700"/>
            <a:ext cx="5143500" cy="2286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h + r ≈ t</a:t>
            </a:r>
            <a:endParaRPr lang="en-US" sz="1200" dirty="0"/>
          </a:p>
        </p:txBody>
      </p:sp>
      <p:sp>
        <p:nvSpPr>
          <p:cNvPr id="28" name="Text 5"/>
          <p:cNvSpPr/>
          <p:nvPr/>
        </p:nvSpPr>
        <p:spPr>
          <a:xfrm>
            <a:off x="895350" y="2895600"/>
            <a:ext cx="5295900" cy="3048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模型架构</a:t>
            </a:r>
            <a:endParaRPr lang="en-US" sz="1800" dirty="0"/>
          </a:p>
        </p:txBody>
      </p:sp>
      <p:sp>
        <p:nvSpPr>
          <p:cNvPr id="29" name="Text 6"/>
          <p:cNvSpPr/>
          <p:nvPr/>
        </p:nvSpPr>
        <p:spPr>
          <a:xfrm>
            <a:off x="609600" y="3352800"/>
            <a:ext cx="2054126" cy="2286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1E40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实体嵌入层</a:t>
            </a:r>
            <a:endParaRPr lang="en-US" sz="1200" dirty="0"/>
          </a:p>
        </p:txBody>
      </p:sp>
      <p:sp>
        <p:nvSpPr>
          <p:cNvPr id="30" name="Text 7"/>
          <p:cNvSpPr/>
          <p:nvPr/>
        </p:nvSpPr>
        <p:spPr>
          <a:xfrm>
            <a:off x="609600" y="3581400"/>
            <a:ext cx="2464951" cy="2286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192实体→50维向量</a:t>
            </a:r>
            <a:endParaRPr lang="en-US" sz="1200" dirty="0"/>
          </a:p>
        </p:txBody>
      </p:sp>
      <p:sp>
        <p:nvSpPr>
          <p:cNvPr id="31" name="Text 8"/>
          <p:cNvSpPr/>
          <p:nvPr/>
        </p:nvSpPr>
        <p:spPr>
          <a:xfrm>
            <a:off x="3698974" y="3352800"/>
            <a:ext cx="2054126" cy="2286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115E59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关系嵌入层</a:t>
            </a:r>
            <a:endParaRPr lang="en-US" sz="1200" dirty="0"/>
          </a:p>
        </p:txBody>
      </p:sp>
      <p:sp>
        <p:nvSpPr>
          <p:cNvPr id="32" name="Text 9"/>
          <p:cNvSpPr/>
          <p:nvPr/>
        </p:nvSpPr>
        <p:spPr>
          <a:xfrm>
            <a:off x="3698974" y="3581400"/>
            <a:ext cx="2464951" cy="2286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29关系→50维向量</a:t>
            </a:r>
            <a:endParaRPr lang="en-US" sz="1200" dirty="0"/>
          </a:p>
        </p:txBody>
      </p:sp>
      <p:sp>
        <p:nvSpPr>
          <p:cNvPr id="33" name="Text 10"/>
          <p:cNvSpPr/>
          <p:nvPr/>
        </p:nvSpPr>
        <p:spPr>
          <a:xfrm>
            <a:off x="6667500" y="1181100"/>
            <a:ext cx="5295900" cy="3048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训练过程</a:t>
            </a:r>
            <a:endParaRPr lang="en-US" sz="1800" dirty="0"/>
          </a:p>
        </p:txBody>
      </p:sp>
      <p:sp>
        <p:nvSpPr>
          <p:cNvPr id="34" name="Text 11"/>
          <p:cNvSpPr/>
          <p:nvPr/>
        </p:nvSpPr>
        <p:spPr>
          <a:xfrm>
            <a:off x="6572250" y="1562100"/>
            <a:ext cx="2466915" cy="2286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准备训练数据：三元组(h, r, t)</a:t>
            </a:r>
            <a:endParaRPr lang="en-US" sz="1200" dirty="0"/>
          </a:p>
        </p:txBody>
      </p:sp>
      <p:sp>
        <p:nvSpPr>
          <p:cNvPr id="35" name="Text 12"/>
          <p:cNvSpPr/>
          <p:nvPr/>
        </p:nvSpPr>
        <p:spPr>
          <a:xfrm>
            <a:off x="6581775" y="1943100"/>
            <a:ext cx="2621935" cy="2286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生成负样本：随机替换头/尾实体</a:t>
            </a:r>
            <a:endParaRPr lang="en-US" sz="1200" dirty="0"/>
          </a:p>
        </p:txBody>
      </p:sp>
      <p:sp>
        <p:nvSpPr>
          <p:cNvPr id="36" name="Text 13"/>
          <p:cNvSpPr/>
          <p:nvPr/>
        </p:nvSpPr>
        <p:spPr>
          <a:xfrm>
            <a:off x="6591300" y="2324100"/>
            <a:ext cx="3318450" cy="2286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计算损失：Margin-based ranking loss</a:t>
            </a:r>
            <a:endParaRPr lang="en-US" sz="1200" dirty="0"/>
          </a:p>
        </p:txBody>
      </p:sp>
      <p:sp>
        <p:nvSpPr>
          <p:cNvPr id="37" name="Text 14"/>
          <p:cNvSpPr/>
          <p:nvPr/>
        </p:nvSpPr>
        <p:spPr>
          <a:xfrm>
            <a:off x="6438900" y="3086100"/>
            <a:ext cx="5295900" cy="3048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TransE模型可视化</a:t>
            </a:r>
            <a:endParaRPr lang="en-US" sz="1800" dirty="0"/>
          </a:p>
        </p:txBody>
      </p:sp>
      <p:sp>
        <p:nvSpPr>
          <p:cNvPr id="38" name="Text 15"/>
          <p:cNvSpPr/>
          <p:nvPr/>
        </p:nvSpPr>
        <p:spPr>
          <a:xfrm>
            <a:off x="11513185" y="6477000"/>
            <a:ext cx="614045" cy="2286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8 / 19</a:t>
            </a:r>
            <a:endParaRPr lang="en-US" sz="12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762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914400"/>
            <a:ext cx="914400" cy="381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104900"/>
            <a:ext cx="5524500" cy="35052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500" y="1247775"/>
            <a:ext cx="285750" cy="2286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500" y="1600200"/>
            <a:ext cx="5295900" cy="28956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200" y="4724400"/>
            <a:ext cx="5524500" cy="15621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1500" y="4876800"/>
            <a:ext cx="219075" cy="1905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1500" y="5143500"/>
            <a:ext cx="5295900" cy="7620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10300" y="1104900"/>
            <a:ext cx="5524500" cy="38481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24600" y="1247775"/>
            <a:ext cx="228600" cy="2286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324600" y="1600200"/>
            <a:ext cx="5295900" cy="7239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438900" y="1628775"/>
            <a:ext cx="171450" cy="17145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324600" y="2438400"/>
            <a:ext cx="5295900" cy="7239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438900" y="2466975"/>
            <a:ext cx="171450" cy="17145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324600" y="3276600"/>
            <a:ext cx="5295900" cy="7239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438900" y="3305175"/>
            <a:ext cx="133350" cy="17145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324600" y="4114800"/>
            <a:ext cx="5295900" cy="7239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438900" y="4143375"/>
            <a:ext cx="171450" cy="17145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81800"/>
            <a:ext cx="12192000" cy="76200"/>
          </a:xfrm>
          <a:prstGeom prst="rect">
            <a:avLst/>
          </a:prstGeom>
        </p:spPr>
      </p:pic>
      <p:sp>
        <p:nvSpPr>
          <p:cNvPr id="22" name="Text 0"/>
          <p:cNvSpPr/>
          <p:nvPr/>
        </p:nvSpPr>
        <p:spPr>
          <a:xfrm>
            <a:off x="457200" y="457200"/>
            <a:ext cx="11277600" cy="3810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1A5F7A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TransE模型实现细节</a:t>
            </a:r>
            <a:endParaRPr lang="en-US" sz="2700" dirty="0"/>
          </a:p>
        </p:txBody>
      </p:sp>
      <p:sp>
        <p:nvSpPr>
          <p:cNvPr id="23" name="Text 1"/>
          <p:cNvSpPr/>
          <p:nvPr/>
        </p:nvSpPr>
        <p:spPr>
          <a:xfrm>
            <a:off x="933450" y="1219200"/>
            <a:ext cx="5295900" cy="3048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核心代码实现</a:t>
            </a:r>
            <a:endParaRPr lang="en-US" sz="1800" dirty="0"/>
          </a:p>
        </p:txBody>
      </p:sp>
      <p:sp>
        <p:nvSpPr>
          <p:cNvPr id="24" name="Text 2"/>
          <p:cNvSpPr/>
          <p:nvPr/>
        </p:nvSpPr>
        <p:spPr>
          <a:xfrm>
            <a:off x="685800" y="1600200"/>
            <a:ext cx="5295900" cy="28956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569CD6"/>
                </a:solidFill>
                <a:latin typeface="Consolas" panose="020B0609020204030204" pitchFamily="34" charset="0"/>
                <a:ea typeface="Consolas" panose="020B0609020204030204" pitchFamily="34" charset="-122"/>
                <a:cs typeface="Consolas" panose="020B0609020204030204" pitchFamily="34" charset="-120"/>
              </a:rPr>
              <a:t>class</a:t>
            </a:r>
            <a:r>
              <a:rPr lang="en-US" sz="1050" dirty="0">
                <a:solidFill>
                  <a:srgbClr val="F8F8F2"/>
                </a:solidFill>
                <a:latin typeface="Consolas" panose="020B0609020204030204" pitchFamily="34" charset="0"/>
                <a:ea typeface="Consolas" panose="020B0609020204030204" pitchFamily="34" charset="-122"/>
                <a:cs typeface="Consolas" panose="020B0609020204030204" pitchFamily="34" charset="-120"/>
              </a:rPr>
              <a:t> </a:t>
            </a:r>
            <a:r>
              <a:rPr lang="en-US" sz="1050" dirty="0">
                <a:solidFill>
                  <a:srgbClr val="DCDCAA"/>
                </a:solidFill>
                <a:latin typeface="Consolas" panose="020B0609020204030204" pitchFamily="34" charset="0"/>
                <a:ea typeface="Consolas" panose="020B0609020204030204" pitchFamily="34" charset="-122"/>
                <a:cs typeface="Consolas" panose="020B0609020204030204" pitchFamily="34" charset="-120"/>
              </a:rPr>
              <a:t>TransE</a:t>
            </a:r>
            <a:r>
              <a:rPr lang="en-US" sz="1050" dirty="0">
                <a:solidFill>
                  <a:srgbClr val="F8F8F2"/>
                </a:solidFill>
                <a:latin typeface="Consolas" panose="020B0609020204030204" pitchFamily="34" charset="0"/>
                <a:ea typeface="Consolas" panose="020B0609020204030204" pitchFamily="34" charset="-122"/>
                <a:cs typeface="Consolas" panose="020B0609020204030204" pitchFamily="34" charset="-120"/>
              </a:rPr>
              <a:t>(nn.Module):</a:t>
            </a:r>
            <a:r>
              <a:rPr lang="en-US" sz="1050" dirty="0">
                <a:solidFill>
                  <a:srgbClr val="F8F8F2"/>
                </a:solidFill>
                <a:latin typeface="Consolas" panose="020B0609020204030204" pitchFamily="34" charset="0"/>
                <a:ea typeface="Consolas" panose="020B0609020204030204" pitchFamily="34" charset="-122"/>
                <a:cs typeface="Consolas" panose="020B0609020204030204" pitchFamily="34" charset="-120"/>
              </a:rPr>
              <a:t>
</a:t>
            </a:r>
            <a:r>
              <a:rPr lang="en-US" sz="1050" dirty="0">
                <a:solidFill>
                  <a:srgbClr val="F8F8F2"/>
                </a:solidFill>
                <a:latin typeface="Consolas" panose="020B0609020204030204" pitchFamily="34" charset="0"/>
                <a:ea typeface="Consolas" panose="020B0609020204030204" pitchFamily="34" charset="-122"/>
                <a:cs typeface="Consolas" panose="020B0609020204030204" pitchFamily="34" charset="-120"/>
              </a:rPr>
              <a:t>   </a:t>
            </a:r>
            <a:r>
              <a:rPr lang="en-US" sz="1050" dirty="0">
                <a:solidFill>
                  <a:srgbClr val="569CD6"/>
                </a:solidFill>
                <a:latin typeface="Consolas" panose="020B0609020204030204" pitchFamily="34" charset="0"/>
                <a:ea typeface="Consolas" panose="020B0609020204030204" pitchFamily="34" charset="-122"/>
                <a:cs typeface="Consolas" panose="020B0609020204030204" pitchFamily="34" charset="-120"/>
              </a:rPr>
              <a:t>def</a:t>
            </a:r>
            <a:r>
              <a:rPr lang="en-US" sz="1050" dirty="0">
                <a:solidFill>
                  <a:srgbClr val="F8F8F2"/>
                </a:solidFill>
                <a:latin typeface="Consolas" panose="020B0609020204030204" pitchFamily="34" charset="0"/>
                <a:ea typeface="Consolas" panose="020B0609020204030204" pitchFamily="34" charset="-122"/>
                <a:cs typeface="Consolas" panose="020B0609020204030204" pitchFamily="34" charset="-120"/>
              </a:rPr>
              <a:t> </a:t>
            </a:r>
            <a:r>
              <a:rPr lang="en-US" sz="1050" dirty="0">
                <a:solidFill>
                  <a:srgbClr val="DCDCAA"/>
                </a:solidFill>
                <a:latin typeface="Consolas" panose="020B0609020204030204" pitchFamily="34" charset="0"/>
                <a:ea typeface="Consolas" panose="020B0609020204030204" pitchFamily="34" charset="-122"/>
                <a:cs typeface="Consolas" panose="020B0609020204030204" pitchFamily="34" charset="-120"/>
              </a:rPr>
              <a:t>__init__</a:t>
            </a:r>
            <a:r>
              <a:rPr lang="en-US" sz="1050" dirty="0">
                <a:solidFill>
                  <a:srgbClr val="F8F8F2"/>
                </a:solidFill>
                <a:latin typeface="Consolas" panose="020B0609020204030204" pitchFamily="34" charset="0"/>
                <a:ea typeface="Consolas" panose="020B0609020204030204" pitchFamily="34" charset="-122"/>
                <a:cs typeface="Consolas" panose="020B0609020204030204" pitchFamily="34" charset="-120"/>
              </a:rPr>
              <a:t>(self, num_entities, num_relations, embedding_dim):</a:t>
            </a:r>
            <a:r>
              <a:rPr lang="en-US" sz="1050" dirty="0">
                <a:solidFill>
                  <a:srgbClr val="F8F8F2"/>
                </a:solidFill>
                <a:latin typeface="Consolas" panose="020B0609020204030204" pitchFamily="34" charset="0"/>
                <a:ea typeface="Consolas" panose="020B0609020204030204" pitchFamily="34" charset="-122"/>
                <a:cs typeface="Consolas" panose="020B0609020204030204" pitchFamily="34" charset="-120"/>
              </a:rPr>
              <a:t>
</a:t>
            </a:r>
            <a:r>
              <a:rPr lang="en-US" sz="1050" dirty="0">
                <a:solidFill>
                  <a:srgbClr val="F8F8F2"/>
                </a:solidFill>
                <a:latin typeface="Consolas" panose="020B0609020204030204" pitchFamily="34" charset="0"/>
                <a:ea typeface="Consolas" panose="020B0609020204030204" pitchFamily="34" charset="-122"/>
                <a:cs typeface="Consolas" panose="020B0609020204030204" pitchFamily="34" charset="-120"/>
              </a:rPr>
              <a:t>        self.entity_embedding = nn.Embedding(num_entities, embedding_dim)</a:t>
            </a:r>
            <a:r>
              <a:rPr lang="en-US" sz="1050" dirty="0">
                <a:solidFill>
                  <a:srgbClr val="F8F8F2"/>
                </a:solidFill>
                <a:latin typeface="Consolas" panose="020B0609020204030204" pitchFamily="34" charset="0"/>
                <a:ea typeface="Consolas" panose="020B0609020204030204" pitchFamily="34" charset="-122"/>
                <a:cs typeface="Consolas" panose="020B0609020204030204" pitchFamily="34" charset="-120"/>
              </a:rPr>
              <a:t>
</a:t>
            </a:r>
            <a:r>
              <a:rPr lang="en-US" sz="1050" dirty="0">
                <a:solidFill>
                  <a:srgbClr val="F8F8F2"/>
                </a:solidFill>
                <a:latin typeface="Consolas" panose="020B0609020204030204" pitchFamily="34" charset="0"/>
                <a:ea typeface="Consolas" panose="020B0609020204030204" pitchFamily="34" charset="-122"/>
                <a:cs typeface="Consolas" panose="020B0609020204030204" pitchFamily="34" charset="-120"/>
              </a:rPr>
              <a:t>self.relation_embedding = nn.Embedding(num_relations, embedding_dim)</a:t>
            </a:r>
            <a:r>
              <a:rPr lang="en-US" sz="1050" dirty="0">
                <a:solidFill>
                  <a:srgbClr val="F8F8F2"/>
                </a:solidFill>
                <a:latin typeface="Consolas" panose="020B0609020204030204" pitchFamily="34" charset="0"/>
                <a:ea typeface="Consolas" panose="020B0609020204030204" pitchFamily="34" charset="-122"/>
                <a:cs typeface="Consolas" panose="020B0609020204030204" pitchFamily="34" charset="-120"/>
              </a:rPr>
              <a:t>
</a:t>
            </a:r>
            <a:r>
              <a:rPr lang="en-US" sz="1050" dirty="0">
                <a:solidFill>
                  <a:srgbClr val="F8F8F2"/>
                </a:solidFill>
                <a:latin typeface="Consolas" panose="020B0609020204030204" pitchFamily="34" charset="0"/>
                <a:ea typeface="Consolas" panose="020B0609020204030204" pitchFamily="34" charset="-122"/>
                <a:cs typeface="Consolas" panose="020B0609020204030204" pitchFamily="34" charset="-120"/>
              </a:rPr>
              <a:t>
</a:t>
            </a:r>
            <a:r>
              <a:rPr lang="en-US" sz="1050" dirty="0">
                <a:solidFill>
                  <a:srgbClr val="F8F8F2"/>
                </a:solidFill>
                <a:latin typeface="Consolas" panose="020B0609020204030204" pitchFamily="34" charset="0"/>
                <a:ea typeface="Consolas" panose="020B0609020204030204" pitchFamily="34" charset="-122"/>
                <a:cs typeface="Consolas" panose="020B0609020204030204" pitchFamily="34" charset="-120"/>
              </a:rPr>
              <a:t>   </a:t>
            </a:r>
            <a:r>
              <a:rPr lang="en-US" sz="1050" dirty="0">
                <a:solidFill>
                  <a:srgbClr val="569CD6"/>
                </a:solidFill>
                <a:latin typeface="Consolas" panose="020B0609020204030204" pitchFamily="34" charset="0"/>
                <a:ea typeface="Consolas" panose="020B0609020204030204" pitchFamily="34" charset="-122"/>
                <a:cs typeface="Consolas" panose="020B0609020204030204" pitchFamily="34" charset="-120"/>
              </a:rPr>
              <a:t>def</a:t>
            </a:r>
            <a:r>
              <a:rPr lang="en-US" sz="1050" dirty="0">
                <a:solidFill>
                  <a:srgbClr val="F8F8F2"/>
                </a:solidFill>
                <a:latin typeface="Consolas" panose="020B0609020204030204" pitchFamily="34" charset="0"/>
                <a:ea typeface="Consolas" panose="020B0609020204030204" pitchFamily="34" charset="-122"/>
                <a:cs typeface="Consolas" panose="020B0609020204030204" pitchFamily="34" charset="-120"/>
              </a:rPr>
              <a:t> </a:t>
            </a:r>
            <a:r>
              <a:rPr lang="en-US" sz="1050" dirty="0">
                <a:solidFill>
                  <a:srgbClr val="DCDCAA"/>
                </a:solidFill>
                <a:latin typeface="Consolas" panose="020B0609020204030204" pitchFamily="34" charset="0"/>
                <a:ea typeface="Consolas" panose="020B0609020204030204" pitchFamily="34" charset="-122"/>
                <a:cs typeface="Consolas" panose="020B0609020204030204" pitchFamily="34" charset="-120"/>
              </a:rPr>
              <a:t>forward</a:t>
            </a:r>
            <a:r>
              <a:rPr lang="en-US" sz="1050" dirty="0">
                <a:solidFill>
                  <a:srgbClr val="F8F8F2"/>
                </a:solidFill>
                <a:latin typeface="Consolas" panose="020B0609020204030204" pitchFamily="34" charset="0"/>
                <a:ea typeface="Consolas" panose="020B0609020204030204" pitchFamily="34" charset="-122"/>
                <a:cs typeface="Consolas" panose="020B0609020204030204" pitchFamily="34" charset="-120"/>
              </a:rPr>
              <a:t>(self, h, r, t):</a:t>
            </a:r>
            <a:r>
              <a:rPr lang="en-US" sz="1050" dirty="0">
                <a:solidFill>
                  <a:srgbClr val="F8F8F2"/>
                </a:solidFill>
                <a:latin typeface="Consolas" panose="020B0609020204030204" pitchFamily="34" charset="0"/>
                <a:ea typeface="Consolas" panose="020B0609020204030204" pitchFamily="34" charset="-122"/>
                <a:cs typeface="Consolas" panose="020B0609020204030204" pitchFamily="34" charset="-120"/>
              </a:rPr>
              <a:t>
</a:t>
            </a:r>
            <a:r>
              <a:rPr lang="en-US" sz="1050" dirty="0">
                <a:solidFill>
                  <a:srgbClr val="F8F8F2"/>
                </a:solidFill>
                <a:latin typeface="Consolas" panose="020B0609020204030204" pitchFamily="34" charset="0"/>
                <a:ea typeface="Consolas" panose="020B0609020204030204" pitchFamily="34" charset="-122"/>
                <a:cs typeface="Consolas" panose="020B0609020204030204" pitchFamily="34" charset="-120"/>
              </a:rPr>
              <a:t>        h_emb = self.entity_embedding(h)</a:t>
            </a:r>
            <a:r>
              <a:rPr lang="en-US" sz="1050" dirty="0">
                <a:solidFill>
                  <a:srgbClr val="F8F8F2"/>
                </a:solidFill>
                <a:latin typeface="Consolas" panose="020B0609020204030204" pitchFamily="34" charset="0"/>
                <a:ea typeface="Consolas" panose="020B0609020204030204" pitchFamily="34" charset="-122"/>
                <a:cs typeface="Consolas" panose="020B0609020204030204" pitchFamily="34" charset="-120"/>
              </a:rPr>
              <a:t>
</a:t>
            </a:r>
            <a:r>
              <a:rPr lang="en-US" sz="1050" dirty="0">
                <a:solidFill>
                  <a:srgbClr val="F8F8F2"/>
                </a:solidFill>
                <a:latin typeface="Consolas" panose="020B0609020204030204" pitchFamily="34" charset="0"/>
                <a:ea typeface="Consolas" panose="020B0609020204030204" pitchFamily="34" charset="-122"/>
                <a:cs typeface="Consolas" panose="020B0609020204030204" pitchFamily="34" charset="-120"/>
              </a:rPr>
              <a:t>r_emb = self.relation_embedding(r)</a:t>
            </a:r>
            <a:r>
              <a:rPr lang="en-US" sz="1050" dirty="0">
                <a:solidFill>
                  <a:srgbClr val="F8F8F2"/>
                </a:solidFill>
                <a:latin typeface="Consolas" panose="020B0609020204030204" pitchFamily="34" charset="0"/>
                <a:ea typeface="Consolas" panose="020B0609020204030204" pitchFamily="34" charset="-122"/>
                <a:cs typeface="Consolas" panose="020B0609020204030204" pitchFamily="34" charset="-120"/>
              </a:rPr>
              <a:t>
</a:t>
            </a:r>
            <a:r>
              <a:rPr lang="en-US" sz="1050" dirty="0">
                <a:solidFill>
                  <a:srgbClr val="F8F8F2"/>
                </a:solidFill>
                <a:latin typeface="Consolas" panose="020B0609020204030204" pitchFamily="34" charset="0"/>
                <a:ea typeface="Consolas" panose="020B0609020204030204" pitchFamily="34" charset="-122"/>
                <a:cs typeface="Consolas" panose="020B0609020204030204" pitchFamily="34" charset="-120"/>
              </a:rPr>
              <a:t>t_emb = self.entity_embedding(t)</a:t>
            </a:r>
            <a:r>
              <a:rPr lang="en-US" sz="1050" dirty="0">
                <a:solidFill>
                  <a:srgbClr val="F8F8F2"/>
                </a:solidFill>
                <a:latin typeface="Consolas" panose="020B0609020204030204" pitchFamily="34" charset="0"/>
                <a:ea typeface="Consolas" panose="020B0609020204030204" pitchFamily="34" charset="-122"/>
                <a:cs typeface="Consolas" panose="020B0609020204030204" pitchFamily="34" charset="-120"/>
              </a:rPr>
              <a:t>
</a:t>
            </a:r>
            <a:r>
              <a:rPr lang="en-US" sz="1050" dirty="0">
                <a:solidFill>
                  <a:srgbClr val="F8F8F2"/>
                </a:solidFill>
                <a:latin typeface="Consolas" panose="020B0609020204030204" pitchFamily="34" charset="0"/>
                <a:ea typeface="Consolas" panose="020B0609020204030204" pitchFamily="34" charset="-122"/>
                <a:cs typeface="Consolas" panose="020B0609020204030204" pitchFamily="34" charset="-120"/>
              </a:rPr>
              <a:t>        </a:t>
            </a:r>
            <a:r>
              <a:rPr lang="en-US" sz="1050" dirty="0">
                <a:solidFill>
                  <a:srgbClr val="6A9955"/>
                </a:solidFill>
                <a:latin typeface="Consolas" panose="020B0609020204030204" pitchFamily="34" charset="0"/>
                <a:ea typeface="Consolas" panose="020B0609020204030204" pitchFamily="34" charset="-122"/>
                <a:cs typeface="Consolas" panose="020B0609020204030204" pitchFamily="34" charset="-120"/>
              </a:rPr>
              <a:t># 计算 h + r - t 的L2范数</a:t>
            </a:r>
            <a:r>
              <a:rPr lang="en-US" sz="1050" dirty="0">
                <a:solidFill>
                  <a:srgbClr val="F8F8F2"/>
                </a:solidFill>
                <a:latin typeface="Consolas" panose="020B0609020204030204" pitchFamily="34" charset="0"/>
                <a:ea typeface="Consolas" panose="020B0609020204030204" pitchFamily="34" charset="-122"/>
                <a:cs typeface="Consolas" panose="020B0609020204030204" pitchFamily="34" charset="-120"/>
              </a:rPr>
              <a:t>
</a:t>
            </a:r>
            <a:r>
              <a:rPr lang="en-US" sz="1050" dirty="0">
                <a:solidFill>
                  <a:srgbClr val="569CD6"/>
                </a:solidFill>
                <a:latin typeface="Consolas" panose="020B0609020204030204" pitchFamily="34" charset="0"/>
                <a:ea typeface="Consolas" panose="020B0609020204030204" pitchFamily="34" charset="-122"/>
                <a:cs typeface="Consolas" panose="020B0609020204030204" pitchFamily="34" charset="-120"/>
              </a:rPr>
              <a:t>return</a:t>
            </a:r>
            <a:r>
              <a:rPr lang="en-US" sz="1050" dirty="0">
                <a:solidFill>
                  <a:srgbClr val="F8F8F2"/>
                </a:solidFill>
                <a:latin typeface="Consolas" panose="020B0609020204030204" pitchFamily="34" charset="0"/>
                <a:ea typeface="Consolas" panose="020B0609020204030204" pitchFamily="34" charset="-122"/>
                <a:cs typeface="Consolas" panose="020B0609020204030204" pitchFamily="34" charset="-120"/>
              </a:rPr>
              <a:t> torch.norm(h_emb + r_emb - t_emb, p=2, dim=1)</a:t>
            </a:r>
            <a:endParaRPr lang="en-US" sz="1050" dirty="0"/>
          </a:p>
        </p:txBody>
      </p:sp>
      <p:sp>
        <p:nvSpPr>
          <p:cNvPr id="25" name="Text 3"/>
          <p:cNvSpPr/>
          <p:nvPr/>
        </p:nvSpPr>
        <p:spPr>
          <a:xfrm>
            <a:off x="866775" y="4838700"/>
            <a:ext cx="5295900" cy="2667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TransE模型原理</a:t>
            </a:r>
            <a:endParaRPr lang="en-US" sz="1500" dirty="0"/>
          </a:p>
        </p:txBody>
      </p:sp>
      <p:sp>
        <p:nvSpPr>
          <p:cNvPr id="26" name="Text 4"/>
          <p:cNvSpPr/>
          <p:nvPr/>
        </p:nvSpPr>
        <p:spPr>
          <a:xfrm>
            <a:off x="571500" y="5943600"/>
            <a:ext cx="5295900" cy="2286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公式：h + r ≈ t</a:t>
            </a:r>
            <a:endParaRPr lang="en-US" sz="1200" dirty="0"/>
          </a:p>
        </p:txBody>
      </p:sp>
      <p:sp>
        <p:nvSpPr>
          <p:cNvPr id="27" name="Text 5"/>
          <p:cNvSpPr/>
          <p:nvPr/>
        </p:nvSpPr>
        <p:spPr>
          <a:xfrm>
            <a:off x="6629400" y="1219200"/>
            <a:ext cx="5295900" cy="3048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关键技术点</a:t>
            </a:r>
            <a:endParaRPr lang="en-US" sz="1800" dirty="0"/>
          </a:p>
        </p:txBody>
      </p:sp>
      <p:sp>
        <p:nvSpPr>
          <p:cNvPr id="28" name="Text 6"/>
          <p:cNvSpPr/>
          <p:nvPr/>
        </p:nvSpPr>
        <p:spPr>
          <a:xfrm>
            <a:off x="6686550" y="1600200"/>
            <a:ext cx="5181600" cy="2667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实体ID映射</a:t>
            </a:r>
            <a:endParaRPr lang="en-US" sz="1350" dirty="0"/>
          </a:p>
        </p:txBody>
      </p:sp>
      <p:sp>
        <p:nvSpPr>
          <p:cNvPr id="29" name="Text 7"/>
          <p:cNvSpPr/>
          <p:nvPr/>
        </p:nvSpPr>
        <p:spPr>
          <a:xfrm>
            <a:off x="6534150" y="1866900"/>
            <a:ext cx="6355080" cy="2286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问题：知识图谱中实体ID不连续（1-499）</a:t>
            </a:r>
            <a:endParaRPr lang="en-US" sz="1200" dirty="0"/>
          </a:p>
        </p:txBody>
      </p:sp>
      <p:sp>
        <p:nvSpPr>
          <p:cNvPr id="30" name="Text 8"/>
          <p:cNvSpPr/>
          <p:nvPr/>
        </p:nvSpPr>
        <p:spPr>
          <a:xfrm>
            <a:off x="6534150" y="2095500"/>
            <a:ext cx="6355080" cy="2286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解决：构建ID到连续索引的映射（0-191）</a:t>
            </a:r>
            <a:endParaRPr lang="en-US" sz="1200" dirty="0"/>
          </a:p>
        </p:txBody>
      </p:sp>
      <p:sp>
        <p:nvSpPr>
          <p:cNvPr id="31" name="Text 9"/>
          <p:cNvSpPr/>
          <p:nvPr/>
        </p:nvSpPr>
        <p:spPr>
          <a:xfrm>
            <a:off x="6686550" y="2438400"/>
            <a:ext cx="5181600" cy="2667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负样本生成</a:t>
            </a:r>
            <a:endParaRPr lang="en-US" sz="1350" dirty="0"/>
          </a:p>
        </p:txBody>
      </p:sp>
      <p:sp>
        <p:nvSpPr>
          <p:cNvPr id="32" name="Text 10"/>
          <p:cNvSpPr/>
          <p:nvPr/>
        </p:nvSpPr>
        <p:spPr>
          <a:xfrm>
            <a:off x="6534150" y="2705100"/>
            <a:ext cx="5295900" cy="2286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方法：随机替换头实体或尾实体</a:t>
            </a:r>
            <a:endParaRPr lang="en-US" sz="1200" dirty="0"/>
          </a:p>
        </p:txBody>
      </p:sp>
      <p:sp>
        <p:nvSpPr>
          <p:cNvPr id="33" name="Text 11"/>
          <p:cNvSpPr/>
          <p:nvPr/>
        </p:nvSpPr>
        <p:spPr>
          <a:xfrm>
            <a:off x="6534150" y="2933700"/>
            <a:ext cx="6355080" cy="2286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目的：让模型学习区分正确和错误的三元组</a:t>
            </a:r>
            <a:endParaRPr lang="en-US" sz="1200" dirty="0"/>
          </a:p>
        </p:txBody>
      </p:sp>
      <p:sp>
        <p:nvSpPr>
          <p:cNvPr id="34" name="Text 12"/>
          <p:cNvSpPr/>
          <p:nvPr/>
        </p:nvSpPr>
        <p:spPr>
          <a:xfrm>
            <a:off x="6648450" y="3276600"/>
            <a:ext cx="5181600" cy="2667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损失函数</a:t>
            </a:r>
            <a:endParaRPr lang="en-US" sz="1350" dirty="0"/>
          </a:p>
        </p:txBody>
      </p:sp>
      <p:sp>
        <p:nvSpPr>
          <p:cNvPr id="35" name="Text 13"/>
          <p:cNvSpPr/>
          <p:nvPr/>
        </p:nvSpPr>
        <p:spPr>
          <a:xfrm>
            <a:off x="6534150" y="3543300"/>
            <a:ext cx="5295900" cy="2286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Margin-based ranking loss</a:t>
            </a:r>
            <a:endParaRPr lang="en-US" sz="1200" dirty="0"/>
          </a:p>
        </p:txBody>
      </p:sp>
      <p:sp>
        <p:nvSpPr>
          <p:cNvPr id="36" name="Text 14"/>
          <p:cNvSpPr/>
          <p:nvPr/>
        </p:nvSpPr>
        <p:spPr>
          <a:xfrm>
            <a:off x="6534150" y="3771900"/>
            <a:ext cx="6355080" cy="2286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公式：max(0, margin + pos_score - neg_score)</a:t>
            </a:r>
            <a:endParaRPr lang="en-US" sz="1200" dirty="0"/>
          </a:p>
        </p:txBody>
      </p:sp>
      <p:sp>
        <p:nvSpPr>
          <p:cNvPr id="37" name="Text 15"/>
          <p:cNvSpPr/>
          <p:nvPr/>
        </p:nvSpPr>
        <p:spPr>
          <a:xfrm>
            <a:off x="6686550" y="4114800"/>
            <a:ext cx="5181600" cy="2667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嵌入归一化</a:t>
            </a:r>
            <a:endParaRPr lang="en-US" sz="1350" dirty="0"/>
          </a:p>
        </p:txBody>
      </p:sp>
      <p:sp>
        <p:nvSpPr>
          <p:cNvPr id="38" name="Text 16"/>
          <p:cNvSpPr/>
          <p:nvPr/>
        </p:nvSpPr>
        <p:spPr>
          <a:xfrm>
            <a:off x="6534150" y="4381500"/>
            <a:ext cx="6355080" cy="2286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方法：保持实体嵌入向量的L2范数为1</a:t>
            </a:r>
            <a:endParaRPr lang="en-US" sz="1200" dirty="0"/>
          </a:p>
        </p:txBody>
      </p:sp>
      <p:sp>
        <p:nvSpPr>
          <p:cNvPr id="39" name="Text 17"/>
          <p:cNvSpPr/>
          <p:nvPr/>
        </p:nvSpPr>
        <p:spPr>
          <a:xfrm>
            <a:off x="6534150" y="4610100"/>
            <a:ext cx="5295900" cy="2286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目的：稳定训练过程</a:t>
            </a:r>
            <a:endParaRPr lang="en-US" sz="1200" dirty="0"/>
          </a:p>
        </p:txBody>
      </p:sp>
      <p:sp>
        <p:nvSpPr>
          <p:cNvPr id="40" name="Text 18"/>
          <p:cNvSpPr/>
          <p:nvPr/>
        </p:nvSpPr>
        <p:spPr>
          <a:xfrm>
            <a:off x="11464925" y="6477000"/>
            <a:ext cx="662305" cy="2286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9 / 19</a:t>
            </a:r>
            <a:endParaRPr lang="en-US" sz="12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item1.xml><?xml version="1.0" encoding="utf-8"?>
<s:customData xmlns="http://www.wps.cn/officeDocument/2013/wpsCustomData" xmlns:s="http://www.wps.cn/officeDocument/2013/wpsCustomData">
  <extobjs>
    <extobj name="F360BE8B-6686-4F3D-AEAF-501FE73E4058-1">
      <extobjdata type="F360BE8B-6686-4F3D-AEAF-501FE73E4058" data="ewoJIkZpbGVDb250ZW50IiA6ICJVRXNEQkJRQUFBQUlBTlZPaVZ2dVVRcW9xUUVBQU93REFBQU1BQUFBWkc5amRXMWxiblF1ZUcxc2haTmJiNk13RUlYZlY5ci9nUHhPYW9oekZXeVZKVzIzVXJxdFNpL1BMaDZJRldOWHh2U2kxZjczdFdtVk5FN1E4b0RFK1E3SDlzdzRPWDJyUmZBQ3V1RktwaWdhWUJTQUxCVGpza3BSYThwd2lrNS9mUCtXTEZYUjFpQk44TEQxeGdNOG1LTGdPay9SSTVjb3NKYUxsck1VL1NHVFlUbW1NQW9qUW5GSWhwT25rRWJqcDVBVkU4eGlRaVl4SHY5Rk5qYXdqNHZPbEN4NTlTbDBZcTVFYSt3NndVT0tSamhDSng2OG9zM0dNYnhQN3A4Wk5YQkRLL2hOYTNDRzg4VXFQL04rWDZ2WEM4Mlp3M2UzOTBmb2JTdEE5Mk4zVEJCY1FyL0ZiZUduQnJvNWJyblcxYUkxYWtYZlZXdU9XK3I2LzQ2VktqYlpSNUVPOFdVbGxZWWxsSmswdVhrWGZlWFkrczZWTkQyZU13R0YwYnlnSXRPcWFiWnh1L0luSjM0Zms5ellVZUtpMmF2Tmh4YmNVTE8yTTBTOHl1MVI4aVhjeTBvV2hlRXZYYU12SllNM2J5OU9iNXkyRzV4aytjdzlKUzgwZ0h6a3pLdzdNb3V4RDM4QnI5WmRVU0k4L2JxQW9LWlV1bmFFUWJQWmtjdzIzUUJiMnBlRE1ZN3ROWWhEUEF2d2JENks1bmpvZVZVM2FLOWNDRTdySGJ1eWQ3RGt2VUZrVG9ZSDVvT2tyaW5kdmJVZi93QlFTd01FRkFBQUFBZ0ExVTZKVzdWR25HalNEd0FBS1JrQkFBOEFBQUJ3WVdkbGN5OXdZV2RsTVM1NGJXenRYVzF2MjlZVi9qNWcvNEZRZ0NIWkdva1VTYjEweWpwYmp0TU10cXRaVGhxdjZBZkdwbTAyRXFsUmRKcnNVN2RpeFlDMlE0RUZLRnAwR3dwMFNJQU83UW9zS05CdDNaK3BrdlJmOU41TDh2THRrcnlVUmRPS2ovTWhJcys1OTU1elg4NTl6cU5Mc2ZmU3ZmRkl1S3ZiVThNeXI5U2t1bGdUZEhQUDJqZk13eXUxR3p2cmx6dTFsMzd4NHgvMUJ0cWhMbHhmUXlvaVV0bTVQOUd2MVBDOW1yQ2xqZEhuN3o5OWZGbXFDYit4ckRIU3FRazNUTU81VWh1UGE4TEExZ2ZhUkxmUmJibUdxaExRSDZsdVlGdVRxWGVEM0h6VjJIZU9oSnRJVVdvMjYycXoxZ2hMWDlhTnd5TUhpOXRkdWQ0V3BhZ1lOMGdyYUVwaVVocFUwT3kybzJKc3pxcXRhM2V5VGFCcU9iWU1MTnV4TllNb3JLOXNESzlHeFN2SGpqVTBmcWRqOGM3Mmphc3BqV3pvQjZRR01VVytZMDJ5eE51K2lYSGpmSVZWeTNHc01VTmp1R2RibzlFdFVubGRaY2wybWJKcnRyRy9xaDhhNWkyR1hWUzR5eEMrWWgrdUdiYSs1NkJaR0RXbzE0aFBsZDZHZHQ4NmRzTEZmM1U4bm14YSt6ckRGeXdhT3ZkSE9xTlZJdlBHb1JVVmJSMlBiMi9vZC9VUm85aDR2S205WWRsa0lpVkZodW1LNGpNUXVYaFR0OWVNcWNNcWlLUXZXem5TbGVrVUN6dXhaVEVaN21tdWU2b1lGNkcxdDRmcTlIcFZyQ2NVVUl1MDU4UlFwMGY2R0xlL2J1aWpmYXc5MHU0THd5UHJ6Y0dSNVZqKzlCYTJ5SVNtbDBRNHNLYTRVb0dzS2RRaHlDdkJYVGlvdTBWUGFjTXdkVjl4Ujcvbm9ENXlET1NRWDFXc0c0Z1pwSDF2NmJneHlZOUNzNGQvbVgzd3ZudDE0MG9OLzFjVDFrZmFvVnUvNFl4MFJzV2s4cHZhNkpoMEE0cGRWMnJEbmUxSVZ4R1ZkY3QwaEhWdGJJenVYNmx0R21nbFRDMjBSSGMxNUZWTmNEc0FEYnZRdDBZV0NuY1hGUElYN2ZLRzd3U1hZMDNxMkdmL2Z2YnBBK29ZOFdTcFBXdlJqZVB0Ujk5LytJaDZ0cVpQTk5zWjY2YXpoTzU1c3gvNzEvYjl1enJXakJGMXo3dGFaczg2ZEU1Ky9ZL3YvdmZKMHdlUG4zMzVWK3JncTJoVm0yZDlhZ1kzdklnV0QzUlRHZ25YamRGbzNiTEhtdU9Cbmkzc0hoV3ZYbHUzcmZIT2tUNk9iVDY5Z1cyWXpsQjNqaWZDdW9FMjJ1R1JyanUwSXoyY0pBYmhFVU1XR2g0eFFBbEJLSXdFTmpVYmJaNnVyMlJyRDk5QVVDQjg2ZTdzb1R2VUtoVFhFZFlMOXcyNTQ0M29zN2ZmZS9MUmx6U21YamZ2R2xQamRqQjh3b2ExZDhkZnhjUkIvMklGYmQxM0E3MVZiZS9Pb1cwZG0vdSt3dERVSml5MEUyNSs5dFVmTUliMEFsOWE2LzRXdzJyZXZRcTM3bWt6bWllYlhOQVpQWGNRY2VOeUVKemUrdmpwZzBlUlRZaW9rY2xHTm1NNTZnNlJYajA0UUZBR2krVVdRNHkzT1NKa3lQcVdhYUt5YnVXcUVqS1dpUDJyemMzQVdnVlBDTTB3YitOMUt2cVczelFjYldRNDl6TnNWOXFadGl0aWh1MU00ZkFJNGZ5WXROZndiUFd2WFNWM0xWMGRqWXpKVlBjbUhFTFJBaGtTdXUvaG1PQ2c3WUJHblArK05YdjRidFFsV3pPbkIyaUJ4dU1HUmZKS014bFVBdnpPa3E2WWh5eThTR1RYQmg2OGxVU1pMZDExKzVaUkZzMWZ2M1FUK2JydFFtaGhNdzVhUThxN0RHV0d4ZXVvSHhtZ204cFltTHZCNnJvZUFiMXJtcU1sN0RGdVg5OG5yakdhUURFd1JZNVdHYVBHWG45Z29lVTdqVmZrM3ZaR2UrQklOQlM1ODBXTWJ5Q2tVSXJqUk1iWmZ3MjM0Unh6bWpRMjVacVRPNzZCZFl3aDR6TkhkczJST2N4QnN4eWJJK1VhczZpdVVsemJsTVYyVmNRTkx0djhXNUV0YjlPWTdzV0x2bkw3RFJUM3NMSEVwdGdjanBYbzRYd1VKeXA2WWdaalNYVFNLbjcwNmx0VEIwZTQyL3JJdTJBNTZvRU5aTVNGRnk1Y3VJQnlOakVWSEpFQ0ZFT2xMQUc2ajdvNndqcUxrNkRhR0hSZ3hSdkR0WFJNMXNCZXBucE8xNGZzZTc1MmJHczRDYVhlMHh2WlBmRGEwZXN2dmpZZXZ5Nzg1TGZIbHZOei9laEZmZXgrUEtVdXlmRTB0UFE4VDdmMXFYVnM3K2xUNm1wd0o5dlhYM0s2bEswMnYyZnVqY1NrZHZkcno4eGZIeHQ3ZHphMUtVSmhxcFFBOHdtb1BMUkd4ajdUYllwQkxoeDRmd3dEZy9xU2U1R3BNeVZVK3FyT1pyOGlTbjJORUdnb1ZYSFNsUWFhNCtpMjZhMXBwaHFodFZaczIzcVRhSWwrV3BMY0tZbjZWWE9mWDVtNGlqb2lyMHNUM1lyZ1ZFZkJFNVJpUGpSb3FMRWpiUi9WMDhXZ1VUL0ErWktrcW5zdGR1TU52L1hFMktTT1FNOEZrT21qZ3cxQXZtUFNpYjMzcFZUUWE0Um1ZZ1FCSWtpYUNNTUVwMGFvb1IzMDZlbzlSemYzM2FaVnFjbWNtbW1Ba2lxRWdXWGVwa29LUk1CbTF2NUZTMlFBVUtwempSdEtSb3J3N2ZLMFNBeXlvbkNDZTdhK0k5VkpOL3cwemdFekN1OHlDcnRka2wxNjU1N2pNaEM1UVkrSlpJTjZVSnVySTVRNkNqZFhSc1loU29qN3VvbVd0TXMzdXZQSmpXazRrZFp1RHgwTHBZb2RKbUloRlVaV1dSZi9TM2VpZjZUWjJoNXFUYmgreXczSS9FeEdYdDBEVlBXaHJVMk8vTHFIRTd3c1BWckI4eFVETVhOLzNiQ25EdEZCRjVoTjhEOXZ1M3dES2F6dDZhczY2a1U5dUY0NWNIQTZsakVOWFpKaEtyaVZLaDQzNFNJLzNJK0t6MGFrUnJnR0hhQkVLTUNTYU1vU1crdTlhN28xMWgyYkFjUTh5WDFXazFzV0NhbnBBR0dMOE5JWkN2MlJOZFgzTS9hWExRc1RaNWxOWUU0aW80Wk42NjYrWTZYMWUwYlNRK1Q4Nnh5aDI3U1dldjFqTzljSS92aVRrdTVRK1VxT2ZCWEx1M1ZGYklxSzEyYXpLWGZVVGw0VTYyY1d6TEI0TFdNQUcrbWR3OVZ2dk50SHdZaE5PbEZ1MXRWdXh5dlNicmNrM0ZoMk02czVuZDh2WXZQYUhDTjE0ZzR0T0JHNU4rTWlqcTltOVg3ZURKMWoxTlk0UFRseDV5NGsxQkQxbFhrWDQycVJVZXZuR0wxV2ZLRFMrckRYWU93MTlHYXdOWGtJMXIvS0lFS2J5MFNFTmx2SjdBR0lVQ0JDZ1FnRkloU0lVQ0JDZ1FnRkloU0kwR1NkUUlRQ0VRcEVLQkNob2RFRElwU2xBRVJvWEE1RUtCQ2hpNXVJUUlUU3hvRUlQVnRFcUx4TVJLamFZVENDUUlRQ0VRcEVLQkNoUUlRQ0VRcEVLQkNoUUlRbTZnUWlGSWhRSUVLQkNBMk5IaENoTEFVZ1F1TnlJRUtCQ0YzY1JBUWlsRFlPUk9qWklrS1ZaU0pDVWI4QkVlbzNBVVJvekJ3Z1FvRUlCU0lVaUZBZ1FvRUlqYXNERVFwRUtCQ2hRSVFDRWVxTkhoQ2hMQVVnUXVOeUlFS0JDRjNjUkFRaWxEWU9ST2paSWtMVlpTSkN1eklRb2JRSklFSmo1Z0FSQ2tRb0VLRkFoQUlSQ2tSb1hCMklVQ0JDZ1FnRkloU0lVRy8wZ0FobEtRQVJHcGNERVFwRTZPSW1JaENodEhFZ1Fpc21RcjFYUStGTnh5ZERXd3d5TktMbWt3ckJyUWpCWnBsc2lpMTRpYWZVVkFnb0cyenQzTHFJd0FSQ1JmV05WL3JvOGlLeERXVVE5Y0hLZHVUYVkxUHF0K1FYRXZkMjVVdVhMaVVCZmZCaVVFeUtlZzN1bHRnZ3lxL2NlS0NvT2Y0MVk4MDFnK2FrRnhMM2RxVzA1amk5TzJsemFBSXlScFdEQXBjOCtJMTc1ckk3QWJJNGNkRlgzbldWZHpNcGNxeDc3Y2JLOXRwRmtkRTd3VHUxT2tyZEhZK0xyZ1UvdzlaY1l1WUFVUjQ5S0xPTHkreW1sQW1sS2kwU2hyajVkYkVBdlI1NFMzZ1Zoc2NodmoxZm1iaTFveDI2T0JEcjAxbCtpNHdyYzc2eENqUlpCVkpJZmt4blJ0UlNTSjV1TjUva2lid3pNZWpkNVdCb2txOTU4N3M0VUZaeWxPZG5hTno4THNMUVlPNlV2UHRROHZrWlVVekRuOHRBenB3MFAwdk5ycmp6cy9UMHEvcjhMRzFrMHhNeTdIWk9vempZejljc3MzSmVkRU51MDFkY3V1K1lSbE40UkQ3UXR3TWZtcGF0NDNkekIyL3Z4Qy93RGtmZFlqQ3BYVHBNYXF0NU1FS0o3ZXNLWTE5WDhtQkVFWmkwa0FaOW1OUVM4L3lUWTgzSkRGUW1jNkF5VHU5TzJ0emNNT215cElxVjQ2UldSendsbEhTNXZld2dTU2tLa21RQVNRQ1NRZ0lBU2VjVUpKRlFmMzVRVXFkOGxJVGZhajh2U3BJWm9PWGtaTkpDR3ZSUlVsZktRMGxxckRtVkFjclV4WkZKSjIxdWZqSko2bFFPa2pwcTY1UkFrdG85YnhoSkJZd0VHQ2trQUl4MFRqRVNEdlRQS1VTaVIwNThnTlJsQUtSdFpJQ0d0NmJnY0tkL285aU8yV0ZzTWNFR3FUSU8xSE05Z1lCL1FqdDl1OFBuMjdJMk5xVlo2RHVTWnZ2MG5rSGczVlVraE1tZTcyMmxoQk9rN1A0NFM2Rit6Z09kN0VjTStJOXpkdFNpeHpsVnBZVGpuQnpyTWxLSWIzWFNJb2tJTVArUnpqWWM2WVFqbmVsakhUMjdtWkJQSnNMQTliRi9LMlh4UnZTZGlhLzQ3UDhmUFAzaXd5Y1B2cDE5OW5EMjBhTmV3NGsvb1JFcDJKaWtpUk1IVEtNQ09KT2FVRGlyVUpVM2RoZEhyYVZZd0xGeG5OQ2N2RkdvM29KU2NvY0NrQitINWFvZ3Y5S2VFL0kzVzkxTWprdVY1QncrcXlqc2wyUHFwUUwvaFQ4VnpBbW1DanlJbS9wQUtTUXNrTENFYXptTENZdlNQak1KUzM1Y29ZVVdtTExJc2VLUXRFRFNFaCtqY3BLVzJkZGZ6UDcwRGlRdGNRVklXcFlsYWVIWVBFcE9HYXEzb1BLa1JTb3phWkdrYmwxcE03Nk9DQkJFaTRHWEZ2Qzc4V296KytlUzFHNjlMYmM2QlJJWHVjaDM4ZkI5UlZnSjRQOVN3SDkvdFJiTUFWcGlDVGtBMy9xTWxPTmJwYlFJS3hqTW5RZklJbVFCa0FWVWtRWDgvWnZadng1OC84bjdzODgrbjMzeDhlemJkeUVSOEJUT2NTSlFLSktYbHcwVU40TmpMeWtaa0ZkdlFlVXBRYlBNbEtETlFOa0JscEFaQjVDNHNnRzFrMzFXTnk4ZmtOVkMzMkpJcmFYK0ZvUERXNklNMzJLRWxTQ05XWW8wcGkwVnpXQlExRmw4QnNPNXhtZ2gzcmhDQ3lXaTE5elppOXNxNUMrUXY1eDYvdkxrbnc5bkQ5K0J6Q1dpY0k0ekY5N2dYVjdTVXNnQ2pwMmo1R3loZWdzcXoxZmtNdk9WYnVhNUt6bjVRQXZueXg2VWsyUXJTcnRZdHRKZDRsd2w2ejBNK1k1QnBnS1p5cG5OVkxxRnoxdkpuVExPVytWSGswZ2h2cVZIaXlUaTF2eDVTaGV5Rk1oU0tzaFNuajU0L09UeDd5RkxpU2ljNHl5Rk4zQ1hsNlVVc29CajF5ZzdTNm5jZ3NxekZLWE1MRVZsUFA4UlFnMk1YSVB2Z2ZCMjl0TWhpc3lVaDkveDBTbVdxY1NoQ0J5ekF0VHZ5WjhYMUsrMkM2Tit0UVRVejdFeUk0VjQxeWN0bElnQzgrUCtlTm9BeUIrUWYzeU1Ta0wrWC8xbjlqZkEvTDdDT2NiOHZHRzdQTXhmeUFLT1BhTnN6Ris1QlpWamZ0YjdweGVHK1ZuZlBRU1lvVG52TnhPNW1MK2IzRlBDZTcxVTVQY05KUVhRZmxJSjBQN3pnL1lqekFjWDJtK1d3ZkhucnNwSUViNjFTWXZFVnYvOE9GOEJsQThvdndLVUw5YmJBUEU5aFhNTThYbGpkWGtRdjVBRkhCdEZ5UUM3ZWdzcWgvaXN0eW91N21HSjdNTkg4ejRzMGNwNVdFSlJXam0wdmx6d0FOS3BQaTRCUUIrQS91a0QvWGJ4d3p5bFBIWXcxMkdlT1I4N09PRnhIbmpzQUFCL1pZOU5mL2ZObndIemV3cm5HUFB6aHUwU0h6Z29kSlNuOHVQKzFWdFFPZVpudlNMMGxJN3l6RTNyZDlRY1dsL0pwdldMSHVRQllwK2hCSGovK2NIN3hZL3hsRUxzejNlTVp4NXEvNlNIZUlEY0I2eGZDZFovNzQrekR6NEhyTzhwbkdPc3YyUkhlS3BuMTZ1M29IS3N6M3JSN1ZrL3dwUEw3M2M3ZGRiN0pPQVVqK3NaZ1AySUVvQjlPTVVEUUIrQS9sa0grbkNLSjFBNHh5Z2ZUdkhFekFHVUwrU2gvRkxmMWx3U3lzOWw5QUhsQThvUFhBV1VEeWdmVUQ3VE1FRDVJU01BNVFQS0R5a0F5bCtJQmRWajdPb3RPQTJVMzdkTUUwR055T3IwN2ducnRqVW15amlndG1ya0dvVmNGTnU2N29XTEtuQ2NvMnI0RnlvdFYwa1NaWHpoLzRSbDlQQTlSeVA0dlFvcHJUVERyVWpoVmlTT1Z0cDhyaWlMYXlUREZmbEVIZGFadzVXVE5aTGhpc3JSWWIxR2FNYjFHZ1B0RUUvRkh3QlFTd01FRkFBQUFBZ0ExVTZKV3lUdzIvZzZBQUFBT2dBQUFBNEFBQUJ5Wld4ekwxOXlaV3h6TG5odGJMT3hyOGpOVVNoTExTck96TSt6VlRMVU0xQlNTTTFMemsvSnpFdTNWU290U2RPMVVMSzM0K1d5Q1VyTlNTd0JxaW5PeUN3bzFnZUtBQUJRU3dNRUZBQUFBQWdBMVU2Sld5VHcyL2c2QUFBQU9nQUFBQk1BQUFCeVpXeHpMM0JoWjJVeFgzSmxiSE11ZUcxc3M3R3Z5TTFSS0VzdEtzN016N05WTXRRelVGSkl6VXZPVDhuTVM3ZFZLaTFKMDdWUXNyZmo1YklKU3MxSkxBR3FLYzdJTENqV0I0b0FBRkJMQXdRVUFBQUFDQURWVG9sYmt2Q3ZrclVEQUFCakh3QUFDUUFBQUhSb1pXMWxMbmh0Yk8xWnpXN1RRQkMrSS9FT3ErWGNKbzVqTzVaaXFyWTBBcWxCcFltZ0hJMjlUcXdtZHVTNHRPWEVoUWRBUWozQURYSGdRdUhBRGNIYmxKSzNZUGJIY2R4c2dxRlYrb085RjN2OHplN3NmRE96enFTK2N0RHZvZWNrR3ZwaFlHRmx1WXdSQ1p6UTlZT09oZmRpYjZtR1YrN2V2bFZ2ZDBtZkRPRU93Y1dmMEVPN1R5dzhldm4yOU0xSGpCN2NzN0NxWXdGSllldGhMNHdFOXVmUmw5SDdJNDZ0cVJpMXVyWWI3bHY0VGtVcHMydFNuVTNCdEZzT1cyL1ZjVWdRcXdEM3ZLcWlhWTZPaGF6R1pCNHhYY1ZJWkJxWGVZNmpxWW5NWURMRE5CWFBTMlJWZ1RPSVlTYXlDbDlETjF5UEpES2R5V3F1VTA1MUZZNGpydUZvdUpUYmRvN1AySjYxU1pQczBaRHNweXF4azl0ZUxxdW02V1p0eis1UkVUSzlwcXNaMit1bGxMY3BOamZBeTA0czZBeklQbUpTUlVZL1V3S0dCNlFSUm4wN1JvLzJmR2UzYVE5M0xieWtuRVV5ZE1QdjlRUzRmVGlBRlZwaHozZGwwTlRCS0xVV0FoaWp4MkpmOUpyaWhPOHZYVWIyZXRNUHlNeTNZOFFUNG5lNk1WMU5XZGJoTXFScmplSHI5b0JpR3owN25nL2NzdU9ZUkFIenB6SWJ1a1k2ZnJBYVJlRStRMExhdHZ3WDRMRHFiSldOd1AwN0JlWUljRlVlTHBnQzU0TW1OY0ExV0dLU0dnajRiZUlCT1NhN0VxSjBObVliVVVxc2tESTVsNnM2RDliNVhQSVNoSm9odGJrOEkyRG1URlF2VFlUNFpVUy9IOFJRVFBNNW03Q3htS3dvOGtGU243U0VDY0ZMRWZZM0xPelZJdXd2bUNFMlpaRU84OU5oOFI4OVJaeG5QM2ZNZklHdVZ1Z29BdjE4ZFYvUDUyeVgwTEdRZktnc3EvUXFzaUtiRlVZK29qU0RqaUlyL2pVcmhMZHpIclpWZzQ3aW1HQXFDMDZJODFQRTVyeldDZEVJZy9oc2QrbU10N2dYRkpNTytlclhDVGZ2dSt3QzE0WGtsWGhXdFBNNFdaTHViQkNBZk55aDVkM2MwK05QSngrK0l0SFcwNnFTdHF4UTQrM05HMVFxNWh6aG1WSlJ6YUZ3cmw5T1NyWlFWSkpDUWJ2a2Y0NFhOdDNWcnhLejQyamNoUmFBcWNodGs0T2tEMzN5NC9qWDk4K2pkNjlHMzE2TFRqUzRhTFhuZHdJTHI1TUE0Z0djQ1hodUJUOS9hU0cybjdYaWNNQ3E4blNFcC9rbS9wdVlidkIzN2NoMllIWWtTQks1amxIRDd2dTlRd3MzZlNjS2g2RVhvNmYyZmVLRGNUc1RzYVpJNXR5Q0tUdVJQZWdpWVQ4RTJvUEFiZmpSTUdhcThMQk5jNGJQTTZBczBwbjRtMDNpQ2RTT2pKRjYwNDRnN0llb1RYY05NNHVaNEk1cndzMWFHTWRoWDNZRXNzTE5pZG9jU29NbUJTQjJtK3lTUFhHdXBqd0NHZDJodHViNWdUdURDQjR2NmVLRmFZVnBWODgwSllkcDB0OEUvN1hYTHR1MHlWZlpxaWRPS0hxdUNLbVF3Sk80bzMrWS93WlFTd01FRkFBQUFBZ0ExVTZKVzJwMU51a2dEUUFBdlE0QUFBNEFBQUIwYUhWdFltNWhhV3d1YW5CbFo4V1dhVkNUV2JySFgyUVZoWWl5TktEU2lvQUJnVkVJaU5LZ0ltQ3drOGlPRVV5N0lJUUlhWkJJZ0VCR1FSQWlNRXFBYVJCUTlwMlJWUUlrRFluUVlBUEtJazJRUUJJUlVaWTNMdVNWSkdUd3pxMjVYKzZIcVpsYmRaOVR6NGRUejcrZXF0OXovblhPa2Y4aG53TjJlTGdoM1FBRkJRWGdwODBGeUtjQmwyKzcveWkrTmZsUGV5aklmd1cwMUlBd0lGZFJZVCt3UlV0QlVVdEJ6Z0dNQUVCQitSOEM0TDlEWVl1aWtyS0txdHBXOVcyYmd0WWR3QllGUmNVdFNvckt5a3BLbTlXRXpUcWdwS1c4YzkvaGt5cTdQQytwN28vVVBuTHIvbU0xNDFOUGVuUzhYb0lIYkM1SDNkNnFycXYzbmI2QmlhblpRYmk1TGNMTy9xakRNWmZUcm03dVo1QWUzajYrZnY0QjU3RlhyZ1pmQ3duRmg5MklKdDJNSWNmR0pTWGZTVW05bTViK0lKdWVrNXYzMTEveVMwckx5aXNxcTZwcm1wcGJXdHZhbjNZd2V0bWNaMzM5dncwTWpvNk5UN3lhL0dPS3l4Y0kzOHkvWFhpMytGNzA4ZFBuTDJ0aTZPdjZOeTRGUVBHZjZQOHJsOVltMXhZbEpVVWwxVzljQ2x0aXZnbTBsSlQzSFZiWmVkSlQ5VkxrcnYxSGJxbHBuN3IvK0VuUFZtTWJMMURuY3RSTGRkMER0bndUMFRlMC95TDcxOEJ1LzF0ay93VDdIeTR1c0YxUllmUHdGTFVBWjJCajQyQkpPdkQvazh6TFVMR0lKWERLRnBrdThJMTZZTWtHbUdmRnU4a3gvTFVzRWFhZkN1WlJ6aEtUTi9SQWNiTFV0dzVpczVrcVk3YmRjZFpicEM0TUVTeVRRcXluT0lrNEJxWXBYS3NzZnJmVEdGdHZrbWNwYWt6eEU1K2lCWXptd0Y5bDM5T09LSmszYytoOWFLdzkybFhqUTkrbmM3UGtZVmtqM00zODR3T1V3OEhhenRYZ3E5UEVnUVBUSzBzdHlQYVM2K3MzMDZXTFREbHd1MkNEemMxTElXbFkrOG5hV01HelV5d0JyN0FLUjQ1NXh0Sk1kSlNHUU5hUEtCNFFTa2hVaDFMQ1lYMGJxaUk1d0s3SENXN1NJbFc2SDc5bm9GdjVYME9hSjFac0RkY3VVSGRDSVFFaXZWU3JsbnAzN3lkekl4QThSTHJyZ3p1NG5GSXN0SWJnL1VzbVFveldyeEhveDRMak9LNzNXaHpZMnYwMTl5MytwNEJvQzF3YWcyNTNtRHZ0NkZmak5CUDFTWTN5OWVxUk0zLzg0dHJuZmE5NzZ1VEhGbkVVcWcrSmZROFNlSjNJbWFpTzQyVzRNNGhWdUYyTDVQRDhXKytjWmZLQXBObzlQM0Frb0lybi9vNms4MVVPOEsybk96SFFiYVkyVkRvSFUxaE1STWorSWcwWEZhQWdWVDZPYTg4MjBxcEhQQi9aUVJiNml5WkdlbEhPenhqMjdHV0xYbkYrOEd4UGZOWTlzQWVzTURJYUVKbE80enBFZSthWnpjRnoyeG9WQi9Sb0pqS2d0dlpVdVk2ZUZ4eGVJUkFlUlFWZHlEL3lNNzBqeExBaExtcStlbHREYU8xak9Od3VaNlVkaFdDTytEUVV1elVVRmhiZGN0WDJjMVhXOXYrZHRUTVJRVUUrZ1FxdGUwWnV6YW83T29pTzkyT04vaHlOU1dNNk1EWW55L2tnQjVJVFZjSEdPNDVCOVJDTGZWRzVoY1k1NXN6RzBZN3hPZ1VqMzMxSUJFUU1QQmVSbDN4cDFIYkd2cGViSXdmdVNzK1dubzNsZjdDODRSRmQ2WWYrazJmWDVYa3orRCtNVU9ubG1lekxUWC83NEMyOVZDY1dhZnFRN2pzamJtb0tiMy96SUZ4OEUzdGcrcVZkQXNJMU1SNjZzcUZlSUZIazRkdDFaM2V5Q001VGxYUDJuQ3dZb2NnRURPSGdrbGo2MUZCY2twTWFsQUVLK3pmVVJKcVZmQ01EeUoyRE5YMGl2SEQrUUlHTHlJNVdnMysxM2xka1pSc1V4ZVZaK3J0M01mN0dTUEZPNDY5QzVrWkw3bVozdnhSREhuSmc3aEVPUkhVNnE1V3Q5NUlwVVB4YVA0U3NnakxmVGhCdDVjRFN0dnFyWVJmTlJ6OC8xNThma3dPdDFMWkQxek5MZCtzbFlTUzZwWkdLZ2N0cGJwNVZpMGlzcDY5REFTSFhLamZUQ2prMWlKbTVuZkcxa0N2MkRtV21uL1hoWWlNNlN1R21yNlJ0R1FXdDJaSG80VE15NHhJbU1NNmFLemRxSXRJUTF1clNIMlIvZFhMYUdEWnFwZlpuM1dYdTJ4dzNqci9hczVwTWJZbnBaZTE0SHlQT1hkZnRFTlRmNEJSWnNjRGNSaUVLMHpNTG94anpjUm9FaGh4STc4STZIbTU0amxmT2FidGZHcG92VHZ0U3IzcHlYRGpxUEZkZTNFUzg4OFg2TzRxVHJITERhV05JRGpUbDlSTlRtSWU2d1ppc0RTMEtWbGF5WVFBUnpyVS9SUjMzRUtra0NXWlZacUQzWXY1YXQwQU9wR3pZZ1JXc1IxQmV6NFpWY1E5dno0T05zWE1GNlBIb2NMUEFVVks0MVhQTUZlK3BlSUoxU0R5dWFQZjB4MC94VGtUOHdOQ0tCSTFHVTI4VUZKeThZUlVSUkh5M3pKdHNiUXlKdjdqMjZwWHppWGVOd3hxcUcrbzBpU1lyRFZFbHhVaW9jcURucUtYMCsrd3dGM1k3RnJiOEM1aitpWk5uSnhDd0pmdGFhelZjT0xrR3dmU1JVSkpOdFVsbWVlTDlRUGVmTEsvbXd4c01OTFBackxhSnlmNVlhV3hESW9lM0hRcVdCRWd0SU0vcWsveVIzVkkwT0xtcyt1Z2R3L3B1VndURnVZVDgzQk9pZ2g3Q0U1dXVjZDR1UFNQeXkrQWJhVUZ4Y3NDVEliSy81L1FkZVIrSnFoWEtVR2JkVzNpYXhjbHpNdlRCb3htMFZQT28xSmF3Y28vb3dxTVN6TFVjZDcrZmt3L01XbmhHc1E0SmxtK083cVlIWm1ObThFRm1KaGE5TmwyeEVWeVB3RWFVaWI3clZPa3F3K0llRkNsYzFhVDRRckZ6enVsN1ladnZBcGpGeVZJaDQvcDV1b3l1bHR6ZWxRVjIwWjllTEZGY1NnS0RBb2FWMW1KczhQa1pkZG5jSDVYYVBqYTdmSzk1ejZLNWloNnM3M0VFZllRV1NjYzJlNkdIRUM4cjZsNk1vVXhiVVVGT2kzZTBQYzljd3FsU2dpR0NrSlVtQjNTdmY4a3c1TGYzV2FjWXBPUTkrbEFNSTI3ZWtpWlFQMWpjR3llbU1mWEQxak82bjAwbUlTd05nNTZJcmozaVdqNlRwbkxpak82R2YyN1VsS0lnWW9KbU94V2NmTWJUblNESnNOWmFNcUhyMGNGNmg3N29XalM5cEt4NGY4VTRQZWZodFJydi9NaDIxQzVtK3lqYk16S1M3dE13dC9JNk83REpDeDgxWU9IeHVpbmM0WUNzWHorK1AxMjZHNXpvdXdXNnMvZkNYbXpzN3BFNElVdkpZUXZzZGRWYis4ZWpyUTNNYnVXT0xmdkZCZjJlbjVJZFR5cUQwdm0vMFFJWlJRbHU3eGQ4R0IzNXFMQ1ZjRGZCbXQrWDdpTzhqeU0vL3ExMUhMRVZrWEdLTzhnem5QRTZTN2pnUUxKNCt2ajAwMjdDMmRQcG94TU41VEQ3cWVXSlM2blUzR0x6MjhTWHZuNFJaVFhEZzVwMUQyY2VWZ2hrQ3l2RExUWGp2SERtcGpPckdKa1JoL0Vtd1RvTVdwV2dyalRZODlsSHB1L2UwSjVUaHl0SGZ1ZnZqZkFmOHFxci9OcjlpS0l4dmtxNUVpc3lsYXpGUVBmNXh3MnREUU9sSWMyeVlweEEzQ09aVGNZMjlpY29OTnBxYkJOd3NINjVlWG5jRUJwaWo5N1NSZU1uTHdXaThEeTJnbENISm5DLzY2Z0s2L3ZCQ0NQNnZmZ3hWbm1sdWpvMHp1MXgvYnNtaUJqQUhMdmU4QVVERzZJRzE2QktjSzh2OUZ1K3lyRXFyK2hpSkVqYmR0bE1JMk91SE1yTmcrbm44dHpUN21kMjYzalZlNVVaR3pTUkFtTjl6RkZNY3AvamhzQXpzbUxNSzUxZXJucmNxeExmbURCY1ByZ3dwT2FXTG01RUY5c2tSYjFwanFpcndieWVENE9qekVhY1NQYS96WG02NnZ6bE5sTkZWdllJbkpuTUtuZ1c1NWNtK1ltOFN4Q1NKRFd1SjJOeE5PZG1mL1lQTnB6SklrdFFaK0lPaTliSU5BcDBGNHlvU0UrRGVlbmhlcjZFK01idFFjLzUxcEFINWJCQVdCY0F3VGhjamI0TzRiYndLNnY1OEQ0U2ZtQ1lQbTYyOVA3a0RWZTBYajdTb1dmSzU1NC9Zckd0MUc0U0lkVFR0NjF1bVRnemlPUU83M3BEeCtJL3VhRnRrSXZCNUpiRytMMitvSFB2M2kyZ2ZTOVZBYUx5aTVOYk1ZclFFV3VOeFJndUp0WFJwZklETm9aMnFLOGFyL2s0MGl5alJHUXpKQ2pJMmgwVUdJaThJZHdtQjNSZTg4aWw1MFRiOCs4czNMVW1JczQzTkJ4WU9XUXJDNXZGVGhKWHUwNnNwMlJUWlE5dFVVcjRtM2IzeVFuaDRULzZMMGpjdnA5Y3IyTVV2cFI0STE2bjdjbS8wOTZXZkJCdmVET2RrYjFRNjFmeVZ2YW1RZzdFV2hPT284TVNQNy9KempsYlZuakJMVXJjNWswUGRFVW82dzF5NzNsSFpwbDNYWmROM09UclR2YVd5YVo3T2x3N3BUY2s1d2lKbWlMN1ZFU1dHcG5HZDEvZUkraGNWU0l3dFVYVUZNY0xvUCt2OXUxT2NEQTE4L3IydUx3N1hYandPUWRMdTRBL1Z0VEJuN0l5Uy9KdFQ5ZWdzaWZqS0l6SkpDbXBoSEJSZjVLVXBmbGV6TG9XNU42VHVDY29oTCthNnFnb09ZRTNXR3V1STQ4SW5MT2M5bEd1UVlRYWNxSllZSlpKSkJXYVArY3d6VVY2dEtYUENSWTk5aGYzVGI1bHRHU3g4MkVwNGRGRUdMNUlBL3pTbGphSDBRemRxd1F5azhyT0owUzZIdlN0eVdzcVJHSmdBM2J2R2ttU1dOZXFjZThKODNONWgzTDJ1czJIRFBrT1ZKK085SS95OXhKN1JReEZmWUpqZmpudmdLenQyNGxXMTVwL200R0VlNUQ5REJKYmlmV0Vkakh2K3dRWEpHdGoyTUQwdG0ybjRaa3VwN2EyQ290UHN0SWRCSmxmRVBxZHJEcC81WFRtMEtucDZWUGF0aG5neUxJaVdNbi9Nc2twM29Fb1QxMzI1NmRBMVhNQkFtZ2F0clRBcnpMNmxhcmZkYmowYk5VZlhES2hueXRsNnIxcXhXaEF2S0FqSDN4ZjdPTE1ibTFkVFRYU0pSbHRKK2o2NmZGc2l6RXZ1Zzd5REdXS0pZWEhKdkJJajRkZkRWS05teTUrOXJIRUZKU1ZxOSt2OUIzMDhLSXZWbjh5YjZzMUNOdkpjZ3pNenJGYkdzZDYwaDNHb3lOcGhRZUhDNzlpMGFYVkI0Yyt3WDgyMmtiQ2FMN25iUUhmRk8wRU16dm5uTGZqMng1QU4wNkFxWGU3REtzcHp1UFJlNHg3SjJQMkdvNHRYUVl6YTRNclo5NnRuK0l1ZWlMNUVMTmZ1V1ZkTzU4MGtiL3RQRjluOXFYcjZjSTNQRWFiYkdISU1xYXpxWk1ZYzlYazR3eDNrSXR6N1p5d01GM3Y5dkp2MnZ5QXU2Z2ZMUG56LzJVNnk2ZitEbEJMQVFJVUF4UUFBQUFJQU5WT2lWdnVVUXFvcVFFQUFPd0RBQUFNQUFrQUFBQUFBQUFBQUFDMmdRQUFBQUJrYjJOMWJXVnVkQzU0Yld4VlZBVUFCMk9CTjJsUVN3RUNGQU1VQUFBQUNBRFZUb2xidFVhY2FOSVBBQUFwR1FFQUR3QUpBQUFBQUFBQUFBQUF0b0hUQVFBQWNHRm5aWE12Y0dGblpURXVlRzFzVlZRRkFBZGpnVGRwVUVzQkFoUURGQUFBQUFnQTFVNkpXeVR3Mi9nNkFBQUFPZ0FBQUE0QUNRQUFBQUFBQUFBQUFMYUIwaEVBQUhKbGJITXZYM0psYkhNdWVHMXNWVlFGQUFkamdUZHBVRXNCQWhRREZBQUFBQWdBMVU2Sld5VHcyL2c2QUFBQU9nQUFBQk1BQ1FBQUFBQUFBQUFBQUxhQk9CSUFBSEpsYkhNdmNHRm5aVEZmY21Wc2N5NTRiV3hWVkFVQUIyT0JOMmxRU3dFQ0ZBTVVBQUFBQ0FEVlRvbGJrdkN2a3JVREFBQmpId0FBQ1FBSkFBQUFBQUFBQUFBQXRvR2pFZ0FBZEdobGJXVXVlRzFzVlZRRkFBZGpnVGRwVUVzQkFoUURGQUFBQUFnQTFVNkpXMnAxTnVrZ0RRQUF2UTRBQUE0QUNRQUFBQUFBQUFBQUFMYUJmeFlBQUhSb2RXMWlibUZwYkM1cWNHVm5WVlFGQUFkamdUZHBVRXNGQmdBQUFBQUdBQVlBblFFQUFNc2pBQUFBQUE9PSIsCgkiRmlsZU5hbWUiIDogIue7mOWbvjEoNikuZWRkeCIKfQo="/>
    </extobj>
  </extobjs>
</s:customData>
</file>

<file path=customXml/itemProps1.xml><?xml version="1.0" encoding="utf-8"?>
<ds:datastoreItem xmlns:ds="http://schemas.openxmlformats.org/officeDocument/2006/customXml" ds:itemID="s:customData">
  <ds:schemaRefs>
    <ds:schemaRef ds:uri="http://www.wps.cn/officeDocument/2013/wpsCustomDat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5983</Words>
  <Application>WPS 演示</Application>
  <PresentationFormat>On-screen Show (16:9)</PresentationFormat>
  <Paragraphs>805</Paragraphs>
  <Slides>19</Slides>
  <Notes>18</Notes>
  <HiddenSlides>0</HiddenSlides>
  <MMClips>0</MMClips>
  <ScaleCrop>false</ScaleCrop>
  <HeadingPairs>
    <vt:vector size="6" baseType="variant">
      <vt:variant>
        <vt:lpstr>已用的字体</vt:lpstr>
      </vt:variant>
      <vt:variant>
        <vt:i4>22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42" baseType="lpstr">
      <vt:lpstr>Arial</vt:lpstr>
      <vt:lpstr>宋体</vt:lpstr>
      <vt:lpstr>Wingdings</vt:lpstr>
      <vt:lpstr>ui-sans-serif</vt:lpstr>
      <vt:lpstr>Segoe Print</vt:lpstr>
      <vt:lpstr>ui-sans-serif</vt:lpstr>
      <vt:lpstr>ui-sans-serif</vt:lpstr>
      <vt:lpstr>Consolas</vt:lpstr>
      <vt:lpstr>Consolas</vt:lpstr>
      <vt:lpstr>Consolas</vt:lpstr>
      <vt:lpstr>ui-monospace</vt:lpstr>
      <vt:lpstr>ui-monospace</vt:lpstr>
      <vt:lpstr>ui-monospace</vt:lpstr>
      <vt:lpstr>Courier New</vt:lpstr>
      <vt:lpstr>Courier New</vt:lpstr>
      <vt:lpstr>Courier New</vt:lpstr>
      <vt:lpstr>Calibri</vt:lpstr>
      <vt:lpstr>微软雅黑</vt:lpstr>
      <vt:lpstr>Arial Unicode MS</vt:lpstr>
      <vt:lpstr>等线</vt:lpstr>
      <vt:lpstr>MingLiU-ExtB</vt:lpstr>
      <vt:lpstr>Consolas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PptxGenJS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creator>PptxGenJS</dc:creator>
  <dc:subject>PptxGenJS Presentation</dc:subject>
  <cp:lastModifiedBy>程侃</cp:lastModifiedBy>
  <cp:revision>10</cp:revision>
  <dcterms:created xsi:type="dcterms:W3CDTF">2025-12-08T17:25:00Z</dcterms:created>
  <dcterms:modified xsi:type="dcterms:W3CDTF">2025-12-09T01:55:24Z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DC14616206D94222BF229077F197CDFC_12</vt:lpwstr>
  </property>
  <property fmtid="{D5CDD505-2E9C-101B-9397-08002B2CF9AE}" pid="3" name="KSOProductBuildVer">
    <vt:lpwstr>2052-12.1.0.19770</vt:lpwstr>
  </property>
</Properties>
</file>